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73" r:id="rId3"/>
    <p:sldId id="259" r:id="rId4"/>
    <p:sldId id="257"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81" d="100"/>
          <a:sy n="81"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DA085B43-9257-4669-8777-DA2FDDAA111C}" type="datetimeFigureOut">
              <a:rPr lang="en-GB" smtClean="0"/>
              <a:t>31/08/2017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C1A20C23-7932-4F01-AC9E-FBB5AF7E9F3D}" type="slidenum">
              <a:rPr lang="en-GB" smtClean="0"/>
              <a:t>‹#›</a:t>
            </a:fld>
            <a:endParaRPr lang="en-GB"/>
          </a:p>
        </p:txBody>
      </p:sp>
    </p:spTree>
    <p:extLst>
      <p:ext uri="{BB962C8B-B14F-4D97-AF65-F5344CB8AC3E}">
        <p14:creationId xmlns:p14="http://schemas.microsoft.com/office/powerpoint/2010/main" val="1917692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txBox="1">
            <a:spLocks noGrp="1"/>
          </p:cNvSpPr>
          <p:nvPr>
            <p:ph type="body" idx="1"/>
          </p:nvPr>
        </p:nvSpPr>
        <p:spPr>
          <a:xfrm>
            <a:off x="1124744" y="4343400"/>
            <a:ext cx="4608512" cy="4114800"/>
          </a:xfrm>
          <a:prstGeom prst="rect">
            <a:avLst/>
          </a:prstGeom>
        </p:spPr>
        <p:txBody>
          <a:bodyPr lIns="91425" tIns="91425" rIns="91425" bIns="91425" anchor="t" anchorCtr="0">
            <a:noAutofit/>
          </a:bodyPr>
          <a:lstStyle/>
          <a:p>
            <a:r>
              <a:rPr lang="en-GB" dirty="0"/>
              <a:t>These practice questions are based on the 19th-century</a:t>
            </a:r>
            <a:r>
              <a:rPr lang="en-GB" baseline="0" dirty="0"/>
              <a:t> novels students will be studying/have studied. You can use whichever ones work for you.</a:t>
            </a:r>
            <a:endParaRPr lang="en-GB" dirty="0"/>
          </a:p>
        </p:txBody>
      </p:sp>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118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A20C23-7932-4F01-AC9E-FBB5AF7E9F3D}" type="slidenum">
              <a:rPr lang="en-GB" smtClean="0"/>
              <a:t>3</a:t>
            </a:fld>
            <a:endParaRPr lang="en-GB"/>
          </a:p>
        </p:txBody>
      </p:sp>
    </p:spTree>
    <p:extLst>
      <p:ext uri="{BB962C8B-B14F-4D97-AF65-F5344CB8AC3E}">
        <p14:creationId xmlns:p14="http://schemas.microsoft.com/office/powerpoint/2010/main" val="1603123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students may offer</a:t>
            </a:r>
            <a:r>
              <a:rPr lang="en-GB" baseline="0" dirty="0"/>
              <a:t> “a man whose legs were numbed and stiff” – encourage students to think about the connotations of “numbed” versus the connotations of “sore.”</a:t>
            </a:r>
            <a:endParaRPr lang="en-GB" dirty="0"/>
          </a:p>
        </p:txBody>
      </p:sp>
      <p:sp>
        <p:nvSpPr>
          <p:cNvPr id="4" name="Slide Number Placeholder 3"/>
          <p:cNvSpPr>
            <a:spLocks noGrp="1"/>
          </p:cNvSpPr>
          <p:nvPr>
            <p:ph type="sldNum" sz="quarter" idx="10"/>
          </p:nvPr>
        </p:nvSpPr>
        <p:spPr/>
        <p:txBody>
          <a:bodyPr/>
          <a:lstStyle/>
          <a:p>
            <a:fld id="{C1A20C23-7932-4F01-AC9E-FBB5AF7E9F3D}" type="slidenum">
              <a:rPr lang="en-GB" smtClean="0"/>
              <a:t>4</a:t>
            </a:fld>
            <a:endParaRPr lang="en-GB"/>
          </a:p>
        </p:txBody>
      </p:sp>
    </p:spTree>
    <p:extLst>
      <p:ext uri="{BB962C8B-B14F-4D97-AF65-F5344CB8AC3E}">
        <p14:creationId xmlns:p14="http://schemas.microsoft.com/office/powerpoint/2010/main" val="380168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useful question</a:t>
            </a:r>
            <a:r>
              <a:rPr lang="en-GB" baseline="0" dirty="0"/>
              <a:t> for ensuring students are focused on the question and look at Enfield’s reactions, not those of the Sawbones.</a:t>
            </a:r>
            <a:endParaRPr lang="en-GB" dirty="0"/>
          </a:p>
        </p:txBody>
      </p:sp>
      <p:sp>
        <p:nvSpPr>
          <p:cNvPr id="4" name="Slide Number Placeholder 3"/>
          <p:cNvSpPr>
            <a:spLocks noGrp="1"/>
          </p:cNvSpPr>
          <p:nvPr>
            <p:ph type="sldNum" sz="quarter" idx="10"/>
          </p:nvPr>
        </p:nvSpPr>
        <p:spPr/>
        <p:txBody>
          <a:bodyPr/>
          <a:lstStyle/>
          <a:p>
            <a:fld id="{C1A20C23-7932-4F01-AC9E-FBB5AF7E9F3D}" type="slidenum">
              <a:rPr lang="en-GB" smtClean="0"/>
              <a:t>5</a:t>
            </a:fld>
            <a:endParaRPr lang="en-GB"/>
          </a:p>
        </p:txBody>
      </p:sp>
    </p:spTree>
    <p:extLst>
      <p:ext uri="{BB962C8B-B14F-4D97-AF65-F5344CB8AC3E}">
        <p14:creationId xmlns:p14="http://schemas.microsoft.com/office/powerpoint/2010/main" val="2857943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Ensure that students are aware that this</a:t>
            </a:r>
            <a:r>
              <a:rPr lang="en-GB" baseline="0" dirty="0"/>
              <a:t> question asks for </a:t>
            </a:r>
            <a:r>
              <a:rPr lang="en-GB" b="1" u="sng" baseline="0" dirty="0"/>
              <a:t>a</a:t>
            </a:r>
            <a:r>
              <a:rPr lang="en-GB" baseline="0" dirty="0"/>
              <a:t> phrase – there is more than one correct answer. </a:t>
            </a:r>
            <a:endParaRPr lang="en-GB" dirty="0"/>
          </a:p>
        </p:txBody>
      </p:sp>
      <p:sp>
        <p:nvSpPr>
          <p:cNvPr id="4" name="Slide Number Placeholder 3"/>
          <p:cNvSpPr>
            <a:spLocks noGrp="1"/>
          </p:cNvSpPr>
          <p:nvPr>
            <p:ph type="sldNum" sz="quarter" idx="10"/>
          </p:nvPr>
        </p:nvSpPr>
        <p:spPr/>
        <p:txBody>
          <a:bodyPr/>
          <a:lstStyle/>
          <a:p>
            <a:fld id="{C1A20C23-7932-4F01-AC9E-FBB5AF7E9F3D}" type="slidenum">
              <a:rPr lang="en-GB" smtClean="0"/>
              <a:t>7</a:t>
            </a:fld>
            <a:endParaRPr lang="en-GB"/>
          </a:p>
        </p:txBody>
      </p:sp>
    </p:spTree>
    <p:extLst>
      <p:ext uri="{BB962C8B-B14F-4D97-AF65-F5344CB8AC3E}">
        <p14:creationId xmlns:p14="http://schemas.microsoft.com/office/powerpoint/2010/main" val="2248614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important that students have read the whole text before</a:t>
            </a:r>
            <a:r>
              <a:rPr lang="en-GB" baseline="0" dirty="0"/>
              <a:t> answering this question so that they are aware who “he” is. </a:t>
            </a:r>
            <a:endParaRPr lang="en-GB" dirty="0"/>
          </a:p>
        </p:txBody>
      </p:sp>
      <p:sp>
        <p:nvSpPr>
          <p:cNvPr id="4" name="Slide Number Placeholder 3"/>
          <p:cNvSpPr>
            <a:spLocks noGrp="1"/>
          </p:cNvSpPr>
          <p:nvPr>
            <p:ph type="sldNum" sz="quarter" idx="10"/>
          </p:nvPr>
        </p:nvSpPr>
        <p:spPr/>
        <p:txBody>
          <a:bodyPr/>
          <a:lstStyle/>
          <a:p>
            <a:fld id="{C1A20C23-7932-4F01-AC9E-FBB5AF7E9F3D}" type="slidenum">
              <a:rPr lang="en-GB" smtClean="0"/>
              <a:t>9</a:t>
            </a:fld>
            <a:endParaRPr lang="en-GB"/>
          </a:p>
        </p:txBody>
      </p:sp>
    </p:spTree>
    <p:extLst>
      <p:ext uri="{BB962C8B-B14F-4D97-AF65-F5344CB8AC3E}">
        <p14:creationId xmlns:p14="http://schemas.microsoft.com/office/powerpoint/2010/main" val="4175001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82EC1D6-5AD3-4155-87FF-34309F5B42B5}"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1921254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EC1D6-5AD3-4155-87FF-34309F5B42B5}"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94447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EC1D6-5AD3-4155-87FF-34309F5B42B5}"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2376400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vider Option 1">
    <p:bg>
      <p:bgPr>
        <a:blipFill rotWithShape="1">
          <a:blip r:embed="rId2">
            <a:alphaModFix/>
          </a:blip>
          <a:stretch>
            <a:fillRect l="-39999" r="-39999"/>
          </a:stretch>
        </a:blipFill>
        <a:effectLst/>
      </p:bgPr>
    </p:bg>
    <p:spTree>
      <p:nvGrpSpPr>
        <p:cNvPr id="1" name="Shape 41"/>
        <p:cNvGrpSpPr/>
        <p:nvPr/>
      </p:nvGrpSpPr>
      <p:grpSpPr>
        <a:xfrm>
          <a:off x="0" y="0"/>
          <a:ext cx="0" cy="0"/>
          <a:chOff x="0" y="0"/>
          <a:chExt cx="0" cy="0"/>
        </a:xfrm>
      </p:grpSpPr>
      <p:sp>
        <p:nvSpPr>
          <p:cNvPr id="42" name="Shape 42"/>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3" name="Shape 43"/>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22722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vider Option 2">
    <p:bg>
      <p:bgPr>
        <a:blipFill rotWithShape="1">
          <a:blip r:embed="rId2">
            <a:alphaModFix/>
          </a:blip>
          <a:stretch>
            <a:fillRect l="-56997" r="-56997"/>
          </a:stretch>
        </a:blipFill>
        <a:effectLst/>
      </p:bgPr>
    </p:bg>
    <p:spTree>
      <p:nvGrpSpPr>
        <p:cNvPr id="1" name="Shape 44"/>
        <p:cNvGrpSpPr/>
        <p:nvPr/>
      </p:nvGrpSpPr>
      <p:grpSpPr>
        <a:xfrm>
          <a:off x="0" y="0"/>
          <a:ext cx="0" cy="0"/>
          <a:chOff x="0" y="0"/>
          <a:chExt cx="0" cy="0"/>
        </a:xfrm>
      </p:grpSpPr>
      <p:sp>
        <p:nvSpPr>
          <p:cNvPr id="45" name="Shape 45"/>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6" name="Shape 46"/>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1467824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Option 3">
    <p:bg>
      <p:bgPr>
        <a:blipFill rotWithShape="1">
          <a:blip r:embed="rId2">
            <a:alphaModFix/>
          </a:blip>
          <a:stretch>
            <a:fillRect l="-67995" r="-67992"/>
          </a:stretch>
        </a:blipFill>
        <a:effectLst/>
      </p:bgPr>
    </p:bg>
    <p:spTree>
      <p:nvGrpSpPr>
        <p:cNvPr id="1" name="Shape 47"/>
        <p:cNvGrpSpPr/>
        <p:nvPr/>
      </p:nvGrpSpPr>
      <p:grpSpPr>
        <a:xfrm>
          <a:off x="0" y="0"/>
          <a:ext cx="0" cy="0"/>
          <a:chOff x="0" y="0"/>
          <a:chExt cx="0" cy="0"/>
        </a:xfrm>
      </p:grpSpPr>
      <p:sp>
        <p:nvSpPr>
          <p:cNvPr id="48" name="Shape 48"/>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49" name="Shape 49"/>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3563428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Option 4">
    <p:bg>
      <p:bgPr>
        <a:blipFill rotWithShape="1">
          <a:blip r:embed="rId2">
            <a:alphaModFix/>
          </a:blip>
          <a:stretch>
            <a:fillRect l="-53997" r="-53997"/>
          </a:stretch>
        </a:blipFill>
        <a:effectLst/>
      </p:bgPr>
    </p:bg>
    <p:spTree>
      <p:nvGrpSpPr>
        <p:cNvPr id="1" name="Shape 50"/>
        <p:cNvGrpSpPr/>
        <p:nvPr/>
      </p:nvGrpSpPr>
      <p:grpSpPr>
        <a:xfrm>
          <a:off x="0" y="0"/>
          <a:ext cx="0" cy="0"/>
          <a:chOff x="0" y="0"/>
          <a:chExt cx="0" cy="0"/>
        </a:xfrm>
      </p:grpSpPr>
      <p:sp>
        <p:nvSpPr>
          <p:cNvPr id="51" name="Shape 51"/>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2" name="Shape 52"/>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4272295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Divider Option 5">
    <p:bg>
      <p:bgPr>
        <a:blipFill rotWithShape="1">
          <a:blip r:embed="rId2">
            <a:alphaModFix/>
          </a:blip>
          <a:stretch>
            <a:fillRect l="-32998" r="-32998"/>
          </a:stretch>
        </a:blipFill>
        <a:effectLst/>
      </p:bgPr>
    </p:bg>
    <p:spTree>
      <p:nvGrpSpPr>
        <p:cNvPr id="1" name="Shape 53"/>
        <p:cNvGrpSpPr/>
        <p:nvPr/>
      </p:nvGrpSpPr>
      <p:grpSpPr>
        <a:xfrm>
          <a:off x="0" y="0"/>
          <a:ext cx="0" cy="0"/>
          <a:chOff x="0" y="0"/>
          <a:chExt cx="0" cy="0"/>
        </a:xfrm>
      </p:grpSpPr>
      <p:sp>
        <p:nvSpPr>
          <p:cNvPr id="54" name="Shape 54"/>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2"/>
              </a:solidFill>
              <a:latin typeface="Arial"/>
              <a:ea typeface="Arial"/>
              <a:cs typeface="Arial"/>
              <a:sym typeface="Arial"/>
            </a:endParaRPr>
          </a:p>
        </p:txBody>
      </p:sp>
      <p:sp>
        <p:nvSpPr>
          <p:cNvPr id="55" name="Shape 55"/>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396803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vider Option 6">
    <p:bg>
      <p:bgPr>
        <a:blipFill rotWithShape="1">
          <a:blip r:embed="rId2">
            <a:alphaModFix/>
          </a:blip>
          <a:stretch>
            <a:fillRect l="-31998" r="-31997"/>
          </a:stretch>
        </a:blipFill>
        <a:effectLst/>
      </p:bgPr>
    </p:bg>
    <p:spTree>
      <p:nvGrpSpPr>
        <p:cNvPr id="1" name="Shape 56"/>
        <p:cNvGrpSpPr/>
        <p:nvPr/>
      </p:nvGrpSpPr>
      <p:grpSpPr>
        <a:xfrm>
          <a:off x="0" y="0"/>
          <a:ext cx="0" cy="0"/>
          <a:chOff x="0" y="0"/>
          <a:chExt cx="0" cy="0"/>
        </a:xfrm>
      </p:grpSpPr>
      <p:sp>
        <p:nvSpPr>
          <p:cNvPr id="57" name="Shape 57"/>
          <p:cNvSpPr/>
          <p:nvPr/>
        </p:nvSpPr>
        <p:spPr>
          <a:xfrm>
            <a:off x="2628900" y="784222"/>
            <a:ext cx="6946899" cy="5422208"/>
          </a:xfrm>
          <a:custGeom>
            <a:avLst/>
            <a:gdLst/>
            <a:ahLst/>
            <a:cxnLst/>
            <a:rect l="0" t="0" r="0" b="0"/>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Arial"/>
              <a:ea typeface="Arial"/>
              <a:cs typeface="Arial"/>
              <a:sym typeface="Arial"/>
            </a:endParaRPr>
          </a:p>
        </p:txBody>
      </p:sp>
      <p:sp>
        <p:nvSpPr>
          <p:cNvPr id="58" name="Shape 58"/>
          <p:cNvSpPr txBox="1">
            <a:spLocks noGrp="1"/>
          </p:cNvSpPr>
          <p:nvPr>
            <p:ph type="ctrTitle"/>
          </p:nvPr>
        </p:nvSpPr>
        <p:spPr>
          <a:xfrm>
            <a:off x="3240001" y="2973601"/>
            <a:ext cx="5711999" cy="1043999"/>
          </a:xfrm>
          <a:prstGeom prst="rect">
            <a:avLst/>
          </a:prstGeom>
          <a:noFill/>
          <a:ln>
            <a:noFill/>
          </a:ln>
        </p:spPr>
        <p:txBody>
          <a:bodyPr lIns="91425" tIns="91425" rIns="91425" bIns="91425" anchor="ctr" anchorCtr="0"/>
          <a:lstStyle>
            <a:lvl1pPr marL="0" marR="0" lvl="0" indent="0" algn="ctr" rtl="0">
              <a:lnSpc>
                <a:spcPct val="105882"/>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extLst>
      <p:ext uri="{BB962C8B-B14F-4D97-AF65-F5344CB8AC3E}">
        <p14:creationId xmlns:p14="http://schemas.microsoft.com/office/powerpoint/2010/main" val="2913146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tatement Option 1">
    <p:bg>
      <p:bgPr>
        <a:solidFill>
          <a:schemeClr val="lt2"/>
        </a:solidFill>
        <a:effectLst/>
      </p:bgPr>
    </p:bg>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98" name="Shape 98"/>
          <p:cNvSpPr txBox="1">
            <a:spLocks noGrp="1"/>
          </p:cNvSpPr>
          <p:nvPr>
            <p:ph type="ctrTitle"/>
          </p:nvPr>
        </p:nvSpPr>
        <p:spPr>
          <a:xfrm>
            <a:off x="2030101" y="2759845"/>
            <a:ext cx="8395199" cy="1338309"/>
          </a:xfrm>
          <a:prstGeom prst="rect">
            <a:avLst/>
          </a:prstGeom>
          <a:noFill/>
          <a:ln>
            <a:noFill/>
          </a:ln>
        </p:spPr>
        <p:txBody>
          <a:bodyPr lIns="91425" tIns="91425" rIns="91425" bIns="91425" anchor="ctr" anchorCtr="0"/>
          <a:lstStyle>
            <a:lvl1pPr marL="0" marR="0" lvl="0" indent="0" algn="ctr" rtl="0">
              <a:lnSpc>
                <a:spcPct val="117647"/>
              </a:lnSpc>
              <a:spcBef>
                <a:spcPts val="0"/>
              </a:spcBef>
              <a:buClr>
                <a:schemeClr val="lt2"/>
              </a:buClr>
              <a:buFont typeface="Times New Roman"/>
              <a:buNone/>
              <a:defRPr sz="3400" b="1" i="0" u="none" strike="noStrike" cap="none">
                <a:solidFill>
                  <a:schemeClr val="lt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pic>
        <p:nvPicPr>
          <p:cNvPr id="5" name="Shape 99">
            <a:extLst>
              <a:ext uri="{FF2B5EF4-FFF2-40B4-BE49-F238E27FC236}">
                <a16:creationId xmlns="" xmlns:a16="http://schemas.microsoft.com/office/drawing/2014/main" id="{341D8F2C-08A7-46C5-B938-137599CD21D2}"/>
              </a:ext>
            </a:extLst>
          </p:cNvPr>
          <p:cNvPicPr preferRelativeResize="0"/>
          <p:nvPr userDrawn="1"/>
        </p:nvPicPr>
        <p:blipFill rotWithShape="1">
          <a:blip r:embed="rId3">
            <a:alphaModFix/>
          </a:blip>
          <a:srcRect/>
          <a:stretch/>
        </p:blipFill>
        <p:spPr>
          <a:xfrm>
            <a:off x="667934" y="6308118"/>
            <a:ext cx="1237999" cy="382920"/>
          </a:xfrm>
          <a:prstGeom prst="rect">
            <a:avLst/>
          </a:prstGeom>
          <a:noFill/>
          <a:ln>
            <a:noFill/>
          </a:ln>
        </p:spPr>
      </p:pic>
    </p:spTree>
    <p:extLst>
      <p:ext uri="{BB962C8B-B14F-4D97-AF65-F5344CB8AC3E}">
        <p14:creationId xmlns:p14="http://schemas.microsoft.com/office/powerpoint/2010/main" val="916533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tatement Option 4">
    <p:bg>
      <p:bgPr>
        <a:solidFill>
          <a:srgbClr val="D2DB0E"/>
        </a:solidFill>
        <a:effectLst/>
      </p:bgPr>
    </p:bg>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102" name="Shape 102"/>
          <p:cNvSpPr txBox="1">
            <a:spLocks noGrp="1"/>
          </p:cNvSpPr>
          <p:nvPr>
            <p:ph type="ctrTitle"/>
          </p:nvPr>
        </p:nvSpPr>
        <p:spPr>
          <a:xfrm>
            <a:off x="1992001" y="2389032"/>
            <a:ext cx="8395199" cy="1644743"/>
          </a:xfrm>
          <a:prstGeom prst="rect">
            <a:avLst/>
          </a:prstGeom>
          <a:noFill/>
          <a:ln>
            <a:noFill/>
          </a:ln>
        </p:spPr>
        <p:txBody>
          <a:bodyPr lIns="91425" tIns="91425" rIns="91425" bIns="91425" anchor="b" anchorCtr="0"/>
          <a:lstStyle>
            <a:lvl1pPr marL="0" marR="0" lvl="0" indent="0" algn="ctr" rtl="0">
              <a:lnSpc>
                <a:spcPct val="105882"/>
              </a:lnSpc>
              <a:spcBef>
                <a:spcPts val="0"/>
              </a:spcBef>
              <a:buClr>
                <a:schemeClr val="dk2"/>
              </a:buClr>
              <a:buFont typeface="Times New Roman"/>
              <a:buNone/>
              <a:defRPr sz="3400" b="1" i="1"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2154767" y="4179106"/>
            <a:ext cx="8020051" cy="366713"/>
          </a:xfrm>
          <a:prstGeom prst="rect">
            <a:avLst/>
          </a:prstGeom>
          <a:noFill/>
          <a:ln>
            <a:noFill/>
          </a:ln>
        </p:spPr>
        <p:txBody>
          <a:bodyPr lIns="91425" tIns="91425" rIns="91425" bIns="91425" anchor="t" anchorCtr="0"/>
          <a:lstStyle>
            <a:lvl1pPr marL="0" marR="0" lvl="0" indent="0" algn="ctr" rtl="0">
              <a:lnSpc>
                <a:spcPct val="11250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4" name="Shape 104"/>
          <p:cNvPicPr preferRelativeResize="0"/>
          <p:nvPr/>
        </p:nvPicPr>
        <p:blipFill rotWithShape="1">
          <a:blip r:embed="rId3">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4869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EC1D6-5AD3-4155-87FF-34309F5B42B5}"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25563771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itle and Content">
    <p:bg>
      <p:bgPr>
        <a:solidFill>
          <a:srgbClr val="FFFFFF"/>
        </a:solidFill>
        <a:effectLst/>
      </p:bgPr>
    </p:bg>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721783" y="417599"/>
            <a:ext cx="6775448" cy="1096874"/>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7" name="Shape 137"/>
          <p:cNvSpPr txBox="1">
            <a:spLocks noGrp="1"/>
          </p:cNvSpPr>
          <p:nvPr>
            <p:ph type="body" idx="1"/>
          </p:nvPr>
        </p:nvSpPr>
        <p:spPr>
          <a:xfrm>
            <a:off x="723901" y="1704976"/>
            <a:ext cx="8079316" cy="3171825"/>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rgbClr val="000000"/>
              </a:buClr>
              <a:buFont typeface="Arial"/>
              <a:buNone/>
              <a:defRPr sz="1600" b="0" i="0" u="none" strike="noStrike" cap="none">
                <a:solidFill>
                  <a:srgbClr val="000000"/>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 name="Shape 138"/>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3876731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Numbered">
    <p:bg>
      <p:bgPr>
        <a:solidFill>
          <a:srgbClr val="FFFFFF"/>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1783" y="417600"/>
            <a:ext cx="6775448" cy="111592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1" name="Shape 141"/>
          <p:cNvSpPr txBox="1">
            <a:spLocks noGrp="1"/>
          </p:cNvSpPr>
          <p:nvPr>
            <p:ph type="body" idx="1"/>
          </p:nvPr>
        </p:nvSpPr>
        <p:spPr>
          <a:xfrm>
            <a:off x="723901" y="1809750"/>
            <a:ext cx="8661399" cy="3781425"/>
          </a:xfrm>
          <a:prstGeom prst="rect">
            <a:avLst/>
          </a:prstGeom>
          <a:noFill/>
          <a:ln>
            <a:noFill/>
          </a:ln>
        </p:spPr>
        <p:txBody>
          <a:bodyPr lIns="91425" tIns="91425" rIns="91425" bIns="91425" anchor="t" anchorCtr="0"/>
          <a:lstStyle>
            <a:lvl1pPr marL="238125" marR="0" lvl="0" indent="-136525" algn="l" rtl="0">
              <a:lnSpc>
                <a:spcPct val="118750"/>
              </a:lnSpc>
              <a:spcBef>
                <a:spcPts val="1134"/>
              </a:spcBef>
              <a:spcAft>
                <a:spcPts val="0"/>
              </a:spcAft>
              <a:buClr>
                <a:schemeClr val="dk2"/>
              </a:buClr>
              <a:buSzPct val="100000"/>
              <a:buFont typeface="Times New Roman"/>
              <a:buAutoNum type="arabicPeriod"/>
              <a:defRPr sz="1600" b="1" i="0" u="none" strike="noStrike" cap="none">
                <a:solidFill>
                  <a:schemeClr val="dk2"/>
                </a:solidFill>
                <a:latin typeface="Arial"/>
                <a:ea typeface="Arial"/>
                <a:cs typeface="Arial"/>
                <a:sym typeface="Arial"/>
              </a:defRPr>
            </a:lvl1pPr>
            <a:lvl2pPr marL="428625" marR="0" lvl="1" indent="-85725" algn="l" rtl="0">
              <a:lnSpc>
                <a:spcPct val="118750"/>
              </a:lnSpc>
              <a:spcBef>
                <a:spcPts val="0"/>
              </a:spcBef>
              <a:spcAft>
                <a:spcPts val="0"/>
              </a:spcAft>
              <a:buClr>
                <a:schemeClr val="lt2"/>
              </a:buClr>
              <a:buSzPct val="100000"/>
              <a:buFont typeface="Arial"/>
              <a:buChar char="‒"/>
              <a:defRPr sz="1600" b="0" i="0" u="none" strike="noStrike" cap="none">
                <a:solidFill>
                  <a:srgbClr val="000000"/>
                </a:solidFill>
                <a:latin typeface="Arial"/>
                <a:ea typeface="Arial"/>
                <a:cs typeface="Arial"/>
                <a:sym typeface="Arial"/>
              </a:defRPr>
            </a:lvl2pPr>
            <a:lvl3pPr marL="628650" marR="0" lvl="2" indent="-107950" algn="l" rtl="0">
              <a:lnSpc>
                <a:spcPct val="118750"/>
              </a:lnSpc>
              <a:spcBef>
                <a:spcPts val="0"/>
              </a:spcBef>
              <a:spcAft>
                <a:spcPts val="0"/>
              </a:spcAft>
              <a:buClr>
                <a:schemeClr val="accent4"/>
              </a:buClr>
              <a:buSzPct val="100000"/>
              <a:buFont typeface="Arial"/>
              <a:buChar char="‒"/>
              <a:defRPr sz="1600" b="0" i="0" u="none" strike="noStrike" cap="none">
                <a:solidFill>
                  <a:srgbClr val="000000"/>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1753684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bg>
      <p:bgPr>
        <a:solidFill>
          <a:srgbClr val="FFFFFF"/>
        </a:solid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spTree>
    <p:extLst>
      <p:ext uri="{BB962C8B-B14F-4D97-AF65-F5344CB8AC3E}">
        <p14:creationId xmlns:p14="http://schemas.microsoft.com/office/powerpoint/2010/main" val="3159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ore to Learn">
    <p:bg>
      <p:bgPr>
        <a:solidFill>
          <a:schemeClr val="lt2"/>
        </a:solidFill>
        <a:effectLst/>
      </p:bgPr>
    </p:bg>
    <p:spTree>
      <p:nvGrpSpPr>
        <p:cNvPr id="1" name="Shape 198"/>
        <p:cNvGrpSpPr/>
        <p:nvPr/>
      </p:nvGrpSpPr>
      <p:grpSpPr>
        <a:xfrm>
          <a:off x="0" y="0"/>
          <a:ext cx="0" cy="0"/>
          <a:chOff x="0" y="0"/>
          <a:chExt cx="0" cy="0"/>
        </a:xfrm>
      </p:grpSpPr>
      <p:pic>
        <p:nvPicPr>
          <p:cNvPr id="199" name="Shape 199"/>
          <p:cNvPicPr preferRelativeResize="0"/>
          <p:nvPr/>
        </p:nvPicPr>
        <p:blipFill rotWithShape="1">
          <a:blip r:embed="rId2">
            <a:alphaModFix/>
          </a:blip>
          <a:srcRect t="5771" b="5310"/>
          <a:stretch/>
        </p:blipFill>
        <p:spPr>
          <a:xfrm>
            <a:off x="1184648" y="0"/>
            <a:ext cx="10067549" cy="6858000"/>
          </a:xfrm>
          <a:prstGeom prst="rect">
            <a:avLst/>
          </a:prstGeom>
          <a:noFill/>
          <a:ln>
            <a:noFill/>
          </a:ln>
        </p:spPr>
      </p:pic>
      <p:sp>
        <p:nvSpPr>
          <p:cNvPr id="200" name="Shape 200"/>
          <p:cNvSpPr txBox="1">
            <a:spLocks noGrp="1"/>
          </p:cNvSpPr>
          <p:nvPr>
            <p:ph type="ctrTitle"/>
          </p:nvPr>
        </p:nvSpPr>
        <p:spPr>
          <a:xfrm>
            <a:off x="3111499" y="2728866"/>
            <a:ext cx="6208899" cy="985884"/>
          </a:xfrm>
          <a:prstGeom prst="rect">
            <a:avLst/>
          </a:prstGeom>
          <a:noFill/>
          <a:ln>
            <a:noFill/>
          </a:ln>
        </p:spPr>
        <p:txBody>
          <a:bodyPr lIns="91425" tIns="91425" rIns="91425" bIns="91425" anchor="b" anchorCtr="0"/>
          <a:lstStyle>
            <a:lvl1pPr marL="0" marR="0" lvl="0" indent="0" algn="ctr" rtl="0">
              <a:lnSpc>
                <a:spcPct val="117647"/>
              </a:lnSpc>
              <a:spcBef>
                <a:spcPts val="0"/>
              </a:spcBef>
              <a:buClr>
                <a:schemeClr val="dk2"/>
              </a:buClr>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1" name="Shape 201"/>
          <p:cNvSpPr txBox="1">
            <a:spLocks noGrp="1"/>
          </p:cNvSpPr>
          <p:nvPr>
            <p:ph type="body" idx="1"/>
          </p:nvPr>
        </p:nvSpPr>
        <p:spPr>
          <a:xfrm>
            <a:off x="3124200" y="3829050"/>
            <a:ext cx="6324600" cy="638174"/>
          </a:xfrm>
          <a:prstGeom prst="rect">
            <a:avLst/>
          </a:prstGeom>
          <a:noFill/>
          <a:ln>
            <a:noFill/>
          </a:ln>
        </p:spPr>
        <p:txBody>
          <a:bodyPr lIns="91425" tIns="91425" rIns="91425" bIns="91425" anchor="t" anchorCtr="0"/>
          <a:lstStyle>
            <a:lvl1pPr marL="0" marR="0" lvl="0" indent="0" algn="ctr" rtl="0">
              <a:lnSpc>
                <a:spcPct val="131250"/>
              </a:lnSpc>
              <a:spcBef>
                <a:spcPts val="0"/>
              </a:spcBef>
              <a:spcAft>
                <a:spcPts val="0"/>
              </a:spcAft>
              <a:buClr>
                <a:schemeClr val="lt2"/>
              </a:buClr>
              <a:buFont typeface="Arial"/>
              <a:buNone/>
              <a:defRPr sz="1600" b="0" i="0" u="none" strike="noStrike" cap="none">
                <a:solidFill>
                  <a:schemeClr val="lt2"/>
                </a:solidFill>
                <a:latin typeface="Arial"/>
                <a:ea typeface="Arial"/>
                <a:cs typeface="Arial"/>
                <a:sym typeface="Arial"/>
              </a:defRPr>
            </a:lvl1pPr>
            <a:lvl2pPr marL="0" marR="0" lvl="1" indent="0" algn="ctr" rtl="0">
              <a:lnSpc>
                <a:spcPct val="131250"/>
              </a:lnSpc>
              <a:spcBef>
                <a:spcPts val="0"/>
              </a:spcBef>
              <a:spcAft>
                <a:spcPts val="0"/>
              </a:spcAft>
              <a:buClr>
                <a:schemeClr val="lt2"/>
              </a:buClr>
              <a:buFont typeface="Arial"/>
              <a:buNone/>
              <a:defRPr sz="1600" b="1" i="0" u="none" strike="noStrike" cap="none">
                <a:solidFill>
                  <a:schemeClr val="lt2"/>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58684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Final Slide Option1">
    <p:bg>
      <p:bgPr>
        <a:solidFill>
          <a:schemeClr val="lt2"/>
        </a:solidFill>
        <a:effectLst/>
      </p:bgPr>
    </p:bg>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13667673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Final Slide Option2">
    <p:bg>
      <p:bgPr>
        <a:solidFill>
          <a:schemeClr val="lt1"/>
        </a:solidFill>
        <a:effectLst/>
      </p:bgPr>
    </p:bg>
    <p:spTree>
      <p:nvGrpSpPr>
        <p:cNvPr id="1" name="Shape 204"/>
        <p:cNvGrpSpPr/>
        <p:nvPr/>
      </p:nvGrpSpPr>
      <p:grpSpPr>
        <a:xfrm>
          <a:off x="0" y="0"/>
          <a:ext cx="0" cy="0"/>
          <a:chOff x="0" y="0"/>
          <a:chExt cx="0" cy="0"/>
        </a:xfrm>
      </p:grpSpPr>
      <p:pic>
        <p:nvPicPr>
          <p:cNvPr id="205" name="Shape 205"/>
          <p:cNvPicPr preferRelativeResize="0"/>
          <p:nvPr/>
        </p:nvPicPr>
        <p:blipFill rotWithShape="1">
          <a:blip r:embed="rId2">
            <a:alphaModFix/>
          </a:blip>
          <a:srcRect/>
          <a:stretch/>
        </p:blipFill>
        <p:spPr>
          <a:xfrm>
            <a:off x="3867907" y="3558921"/>
            <a:ext cx="4506984" cy="216406"/>
          </a:xfrm>
          <a:prstGeom prst="rect">
            <a:avLst/>
          </a:prstGeom>
          <a:noFill/>
          <a:ln>
            <a:noFill/>
          </a:ln>
        </p:spPr>
      </p:pic>
    </p:spTree>
    <p:extLst>
      <p:ext uri="{BB962C8B-B14F-4D97-AF65-F5344CB8AC3E}">
        <p14:creationId xmlns:p14="http://schemas.microsoft.com/office/powerpoint/2010/main" val="777249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inal Slide Option3">
    <p:bg>
      <p:bgPr>
        <a:solidFill>
          <a:srgbClr val="595959"/>
        </a:solidFill>
        <a:effectLst/>
      </p:bgPr>
    </p:bg>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2">
            <a:alphaModFix/>
          </a:blip>
          <a:srcRect/>
          <a:stretch/>
        </p:blipFill>
        <p:spPr>
          <a:xfrm>
            <a:off x="3867907" y="3558922"/>
            <a:ext cx="4506984" cy="216407"/>
          </a:xfrm>
          <a:prstGeom prst="rect">
            <a:avLst/>
          </a:prstGeom>
          <a:noFill/>
          <a:ln>
            <a:noFill/>
          </a:ln>
        </p:spPr>
      </p:pic>
    </p:spTree>
    <p:extLst>
      <p:ext uri="{BB962C8B-B14F-4D97-AF65-F5344CB8AC3E}">
        <p14:creationId xmlns:p14="http://schemas.microsoft.com/office/powerpoint/2010/main" val="3222659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2EC1D6-5AD3-4155-87FF-34309F5B42B5}"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3542899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2EC1D6-5AD3-4155-87FF-34309F5B42B5}"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2695123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82EC1D6-5AD3-4155-87FF-34309F5B42B5}"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291752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82EC1D6-5AD3-4155-87FF-34309F5B42B5}"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3696217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2EC1D6-5AD3-4155-87FF-34309F5B42B5}"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3864555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82EC1D6-5AD3-4155-87FF-34309F5B42B5}"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89718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82EC1D6-5AD3-4155-87FF-34309F5B42B5}"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A254EC-AC76-4A9F-A111-C7D46A61C088}" type="slidenum">
              <a:rPr lang="en-GB" smtClean="0"/>
              <a:t>‹#›</a:t>
            </a:fld>
            <a:endParaRPr lang="en-GB"/>
          </a:p>
        </p:txBody>
      </p:sp>
    </p:spTree>
    <p:extLst>
      <p:ext uri="{BB962C8B-B14F-4D97-AF65-F5344CB8AC3E}">
        <p14:creationId xmlns:p14="http://schemas.microsoft.com/office/powerpoint/2010/main" val="2057202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EC1D6-5AD3-4155-87FF-34309F5B42B5}" type="datetimeFigureOut">
              <a:rPr lang="en-GB" smtClean="0"/>
              <a:t>31/08/2017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A254EC-AC76-4A9F-A111-C7D46A61C088}" type="slidenum">
              <a:rPr lang="en-GB" smtClean="0"/>
              <a:t>‹#›</a:t>
            </a:fld>
            <a:endParaRPr lang="en-GB"/>
          </a:p>
        </p:txBody>
      </p:sp>
    </p:spTree>
    <p:extLst>
      <p:ext uri="{BB962C8B-B14F-4D97-AF65-F5344CB8AC3E}">
        <p14:creationId xmlns:p14="http://schemas.microsoft.com/office/powerpoint/2010/main" val="339743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Shape 7"/>
          <p:cNvSpPr txBox="1">
            <a:spLocks noGrp="1"/>
          </p:cNvSpPr>
          <p:nvPr>
            <p:ph type="title"/>
          </p:nvPr>
        </p:nvSpPr>
        <p:spPr>
          <a:xfrm>
            <a:off x="721783" y="417600"/>
            <a:ext cx="7977717" cy="906375"/>
          </a:xfrm>
          <a:prstGeom prst="rect">
            <a:avLst/>
          </a:prstGeom>
          <a:noFill/>
          <a:ln>
            <a:noFill/>
          </a:ln>
        </p:spPr>
        <p:txBody>
          <a:bodyPr lIns="91425" tIns="91425" rIns="91425" bIns="91425" anchor="t" anchorCtr="0"/>
          <a:lstStyle>
            <a:lvl1pPr marL="0" marR="0" lvl="0" indent="0" algn="l" rtl="0">
              <a:lnSpc>
                <a:spcPct val="117647"/>
              </a:lnSpc>
              <a:spcBef>
                <a:spcPts val="0"/>
              </a:spcBef>
              <a:buClr>
                <a:schemeClr val="dk1"/>
              </a:buClr>
              <a:buFont typeface="Times New Roman"/>
              <a:buNone/>
              <a:defRPr sz="34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 name="Shape 8"/>
          <p:cNvSpPr txBox="1">
            <a:spLocks noGrp="1"/>
          </p:cNvSpPr>
          <p:nvPr>
            <p:ph type="body" idx="1"/>
          </p:nvPr>
        </p:nvSpPr>
        <p:spPr>
          <a:xfrm>
            <a:off x="713199" y="1704975"/>
            <a:ext cx="8001507" cy="4285174"/>
          </a:xfrm>
          <a:prstGeom prst="rect">
            <a:avLst/>
          </a:prstGeom>
          <a:noFill/>
          <a:ln>
            <a:noFill/>
          </a:ln>
        </p:spPr>
        <p:txBody>
          <a:bodyPr lIns="91425" tIns="91425" rIns="91425" bIns="91425" anchor="t" anchorCtr="0"/>
          <a:lstStyle>
            <a:lvl1pPr marL="0" marR="0" lvl="0" indent="0" algn="l" rtl="0">
              <a:lnSpc>
                <a:spcPct val="118750"/>
              </a:lnSpc>
              <a:spcBef>
                <a:spcPts val="0"/>
              </a:spcBef>
              <a:spcAft>
                <a:spcPts val="0"/>
              </a:spcAft>
              <a:buClr>
                <a:schemeClr val="dk1"/>
              </a:buClr>
              <a:buFont typeface="Arial"/>
              <a:buNone/>
              <a:defRPr sz="1600" b="0" i="0" u="none" strike="noStrike" cap="none">
                <a:solidFill>
                  <a:schemeClr val="dk1"/>
                </a:solidFill>
                <a:latin typeface="Arial"/>
                <a:ea typeface="Arial"/>
                <a:cs typeface="Arial"/>
                <a:sym typeface="Arial"/>
              </a:defRPr>
            </a:lvl1pPr>
            <a:lvl2pPr marL="180975" marR="0" lvl="1" indent="-79375" algn="l" rtl="0">
              <a:lnSpc>
                <a:spcPct val="118750"/>
              </a:lnSpc>
              <a:spcBef>
                <a:spcPts val="0"/>
              </a:spcBef>
              <a:spcAft>
                <a:spcPts val="0"/>
              </a:spcAft>
              <a:buClr>
                <a:schemeClr val="lt2"/>
              </a:buClr>
              <a:buSzPct val="100000"/>
              <a:buFont typeface="Arial"/>
              <a:buChar char="•"/>
              <a:defRPr sz="1600" b="0" i="0" u="none" strike="noStrike" cap="none">
                <a:solidFill>
                  <a:schemeClr val="dk1"/>
                </a:solidFill>
                <a:latin typeface="Arial"/>
                <a:ea typeface="Arial"/>
                <a:cs typeface="Arial"/>
                <a:sym typeface="Arial"/>
              </a:defRPr>
            </a:lvl2pPr>
            <a:lvl3pPr marL="352425" marR="0" lvl="2" indent="-73025" algn="l" rtl="0">
              <a:lnSpc>
                <a:spcPct val="118750"/>
              </a:lnSpc>
              <a:spcBef>
                <a:spcPts val="0"/>
              </a:spcBef>
              <a:spcAft>
                <a:spcPts val="0"/>
              </a:spcAft>
              <a:buClr>
                <a:schemeClr val="accent4"/>
              </a:buClr>
              <a:buSzPct val="100000"/>
              <a:buFont typeface="Arial"/>
              <a:buChar char="‒"/>
              <a:defRPr sz="16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850"/>
              </a:spcAft>
              <a:buClr>
                <a:schemeClr val="dk1"/>
              </a:buClr>
              <a:buFont typeface="Arial"/>
              <a:buNone/>
              <a:defRPr sz="1200" b="0" i="0" u="none" strike="noStrike" cap="none">
                <a:solidFill>
                  <a:schemeClr val="lt2"/>
                </a:solidFill>
                <a:latin typeface="Arial"/>
                <a:ea typeface="Arial"/>
                <a:cs typeface="Arial"/>
                <a:sym typeface="Arial"/>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Shape 9"/>
          <p:cNvCxnSpPr/>
          <p:nvPr/>
        </p:nvCxnSpPr>
        <p:spPr>
          <a:xfrm>
            <a:off x="11286723" y="6504781"/>
            <a:ext cx="0" cy="86399"/>
          </a:xfrm>
          <a:prstGeom prst="straightConnector1">
            <a:avLst/>
          </a:prstGeom>
          <a:noFill/>
          <a:ln w="9525" cap="flat" cmpd="sng">
            <a:solidFill>
              <a:schemeClr val="lt2"/>
            </a:solidFill>
            <a:prstDash val="solid"/>
            <a:round/>
            <a:headEnd type="none" w="med" len="med"/>
            <a:tailEnd type="none" w="med" len="med"/>
          </a:ln>
        </p:spPr>
      </p:cxnSp>
      <p:sp>
        <p:nvSpPr>
          <p:cNvPr id="10" name="Shape 10"/>
          <p:cNvSpPr txBox="1">
            <a:spLocks noGrp="1"/>
          </p:cNvSpPr>
          <p:nvPr>
            <p:ph type="sldNum" idx="12"/>
          </p:nvPr>
        </p:nvSpPr>
        <p:spPr>
          <a:xfrm>
            <a:off x="11330353" y="6489579"/>
            <a:ext cx="577516" cy="125533"/>
          </a:xfrm>
          <a:prstGeom prst="rect">
            <a:avLst/>
          </a:prstGeom>
          <a:noFill/>
          <a:ln>
            <a:noFill/>
          </a:ln>
        </p:spPr>
        <p:txBody>
          <a:bodyPr lIns="0" tIns="0" rIns="0" bIns="0" anchor="ctr" anchorCtr="0">
            <a:noAutofit/>
          </a:bodyPr>
          <a:lstStyle/>
          <a:p>
            <a:pPr>
              <a:buSzPct val="25000"/>
            </a:pPr>
            <a:fld id="{00000000-1234-1234-1234-123412341234}" type="slidenum">
              <a:rPr lang="en-GB" sz="800" b="1" smtClean="0">
                <a:solidFill>
                  <a:schemeClr val="lt2"/>
                </a:solidFill>
                <a:ea typeface="Arial"/>
                <a:cs typeface="Arial"/>
                <a:sym typeface="Arial"/>
              </a:rPr>
              <a:pPr>
                <a:buSzPct val="25000"/>
              </a:pPr>
              <a:t>‹#›</a:t>
            </a:fld>
            <a:endParaRPr lang="en-GB" sz="800" b="1">
              <a:solidFill>
                <a:schemeClr val="lt2"/>
              </a:solidFill>
              <a:ea typeface="Arial"/>
              <a:cs typeface="Arial"/>
              <a:sym typeface="Arial"/>
            </a:endParaRPr>
          </a:p>
        </p:txBody>
      </p:sp>
      <p:pic>
        <p:nvPicPr>
          <p:cNvPr id="11" name="Shape 11"/>
          <p:cNvPicPr preferRelativeResize="0"/>
          <p:nvPr/>
        </p:nvPicPr>
        <p:blipFill rotWithShape="1">
          <a:blip r:embed="rId17">
            <a:alphaModFix/>
          </a:blip>
          <a:srcRect/>
          <a:stretch/>
        </p:blipFill>
        <p:spPr>
          <a:xfrm>
            <a:off x="667214" y="6376789"/>
            <a:ext cx="1223999" cy="279914"/>
          </a:xfrm>
          <a:prstGeom prst="rect">
            <a:avLst/>
          </a:prstGeom>
          <a:noFill/>
          <a:ln>
            <a:noFill/>
          </a:ln>
        </p:spPr>
      </p:pic>
    </p:spTree>
    <p:extLst>
      <p:ext uri="{BB962C8B-B14F-4D97-AF65-F5344CB8AC3E}">
        <p14:creationId xmlns:p14="http://schemas.microsoft.com/office/powerpoint/2010/main" val="214976050"/>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ctrTitle"/>
          </p:nvPr>
        </p:nvSpPr>
        <p:spPr>
          <a:xfrm>
            <a:off x="2788920" y="2334828"/>
            <a:ext cx="7246619" cy="2263806"/>
          </a:xfrm>
          <a:prstGeom prst="rect">
            <a:avLst/>
          </a:prstGeom>
          <a:noFill/>
          <a:ln>
            <a:noFill/>
          </a:ln>
        </p:spPr>
        <p:txBody>
          <a:bodyPr lIns="0" tIns="0" rIns="0" bIns="0" anchor="ctr" anchorCtr="0">
            <a:noAutofit/>
          </a:bodyPr>
          <a:lstStyle/>
          <a:p>
            <a:pPr>
              <a:lnSpc>
                <a:spcPct val="100000"/>
              </a:lnSpc>
              <a:buSzPct val="25000"/>
            </a:pPr>
            <a:r>
              <a:rPr lang="en-GB" sz="6000" dirty="0"/>
              <a:t>Week 10 – </a:t>
            </a:r>
            <a:r>
              <a:rPr lang="en-GB" sz="6000"/>
              <a:t/>
            </a:r>
            <a:br>
              <a:rPr lang="en-GB" sz="6000"/>
            </a:br>
            <a:r>
              <a:rPr lang="en-GB" sz="6000" smtClean="0"/>
              <a:t>Short-answer </a:t>
            </a:r>
            <a:r>
              <a:rPr lang="en-GB" sz="6000" dirty="0"/>
              <a:t>questions</a:t>
            </a:r>
            <a:br>
              <a:rPr lang="en-GB" sz="6000" dirty="0"/>
            </a:br>
            <a:r>
              <a:rPr lang="en-GB" sz="1400" dirty="0"/>
              <a:t/>
            </a:r>
            <a:br>
              <a:rPr lang="en-GB" sz="1400" dirty="0"/>
            </a:b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1449551378"/>
      </p:ext>
    </p:extLst>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Paper 1 – Question 2 –AO1 – 2 Marks</a:t>
            </a:r>
          </a:p>
        </p:txBody>
      </p:sp>
      <p:sp>
        <p:nvSpPr>
          <p:cNvPr id="3" name="Content Placeholder 2"/>
          <p:cNvSpPr>
            <a:spLocks noGrp="1"/>
          </p:cNvSpPr>
          <p:nvPr>
            <p:ph idx="1"/>
          </p:nvPr>
        </p:nvSpPr>
        <p:spPr/>
        <p:txBody>
          <a:bodyPr/>
          <a:lstStyle/>
          <a:p>
            <a:pPr marL="0" indent="0">
              <a:buNone/>
            </a:pPr>
            <a:r>
              <a:rPr lang="en-GB" dirty="0"/>
              <a:t>From lines 7–13, give two ways in which the writer shows that Jo is not a confident cook. </a:t>
            </a:r>
          </a:p>
          <a:p>
            <a:pPr marL="0" indent="0">
              <a:buNone/>
            </a:pPr>
            <a:r>
              <a:rPr lang="en-GB" dirty="0"/>
              <a:t>You may use your own words or quotations from the text.</a:t>
            </a:r>
          </a:p>
          <a:p>
            <a:endParaRPr lang="en-GB" dirty="0"/>
          </a:p>
        </p:txBody>
      </p:sp>
      <p:pic>
        <p:nvPicPr>
          <p:cNvPr id="4" name="Picture 3">
            <a:extLst>
              <a:ext uri="{FF2B5EF4-FFF2-40B4-BE49-F238E27FC236}">
                <a16:creationId xmlns="" xmlns:a16="http://schemas.microsoft.com/office/drawing/2014/main" id="{40AD633B-1C02-4DF8-BC24-71C8C6F6A2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2539836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893" y="160410"/>
            <a:ext cx="10665725" cy="662782"/>
          </a:xfrm>
        </p:spPr>
        <p:txBody>
          <a:bodyPr>
            <a:normAutofit fontScale="90000"/>
          </a:bodyPr>
          <a:lstStyle/>
          <a:p>
            <a:r>
              <a:rPr lang="en-GB" sz="3200" b="1" i="1" dirty="0"/>
              <a:t/>
            </a:r>
            <a:br>
              <a:rPr lang="en-GB" sz="3200" b="1" i="1" dirty="0"/>
            </a:br>
            <a:r>
              <a:rPr lang="en-GB" sz="3600" b="1" i="1" dirty="0"/>
              <a:t>Jane Eyre </a:t>
            </a:r>
            <a:r>
              <a:rPr lang="en-GB" sz="3600" b="1" dirty="0"/>
              <a:t>by Charlotte Bronte</a:t>
            </a:r>
            <a:r>
              <a:rPr lang="en-GB" dirty="0"/>
              <a:t/>
            </a:r>
            <a:br>
              <a:rPr lang="en-GB" dirty="0"/>
            </a:br>
            <a:endParaRPr lang="en-GB" dirty="0"/>
          </a:p>
        </p:txBody>
      </p:sp>
      <p:sp>
        <p:nvSpPr>
          <p:cNvPr id="3" name="Content Placeholder 2"/>
          <p:cNvSpPr>
            <a:spLocks noGrp="1"/>
          </p:cNvSpPr>
          <p:nvPr>
            <p:ph idx="1"/>
          </p:nvPr>
        </p:nvSpPr>
        <p:spPr>
          <a:xfrm>
            <a:off x="578893" y="823191"/>
            <a:ext cx="11281674" cy="2788098"/>
          </a:xfrm>
        </p:spPr>
        <p:txBody>
          <a:bodyPr/>
          <a:lstStyle/>
          <a:p>
            <a:pPr marL="0" indent="0">
              <a:buNone/>
            </a:pPr>
            <a:r>
              <a:rPr lang="en-GB" dirty="0"/>
              <a:t>That eye of hers, that voice stirred every antipathy I had. Shaking from head to foot, thrilled with ungovernable excitement, I continued – </a:t>
            </a:r>
          </a:p>
          <a:p>
            <a:pPr marL="0" indent="0">
              <a:buNone/>
            </a:pPr>
            <a:r>
              <a:rPr lang="en-GB" dirty="0"/>
              <a:t>“I am glad you are no relation of mine: I will never call you aunt again as long as I live. I will never come to see you when I am grown up; and if anyone asks me how I liked you, and how you treated me, I will say the very thought of you makes me sick, and that you treated me with miserable cruelty.”</a:t>
            </a:r>
          </a:p>
          <a:p>
            <a:endParaRPr lang="en-GB" dirty="0"/>
          </a:p>
        </p:txBody>
      </p:sp>
      <p:sp>
        <p:nvSpPr>
          <p:cNvPr id="5" name="TextBox 4"/>
          <p:cNvSpPr txBox="1"/>
          <p:nvPr/>
        </p:nvSpPr>
        <p:spPr>
          <a:xfrm>
            <a:off x="578892" y="3611288"/>
            <a:ext cx="11476983" cy="830997"/>
          </a:xfrm>
          <a:prstGeom prst="rect">
            <a:avLst/>
          </a:prstGeom>
          <a:noFill/>
        </p:spPr>
        <p:txBody>
          <a:bodyPr wrap="square" rtlCol="0">
            <a:spAutoFit/>
          </a:bodyPr>
          <a:lstStyle/>
          <a:p>
            <a:r>
              <a:rPr lang="en-GB" sz="2400" b="1" dirty="0"/>
              <a:t>2. From these lines, give two ways in which the writer shows that Jane dislikes her aunt. </a:t>
            </a:r>
          </a:p>
          <a:p>
            <a:r>
              <a:rPr lang="en-GB" sz="2400" b="1" dirty="0"/>
              <a:t>You may use your own words or quotations from the text.</a:t>
            </a:r>
          </a:p>
        </p:txBody>
      </p:sp>
      <p:sp>
        <p:nvSpPr>
          <p:cNvPr id="6" name="TextBox 5"/>
          <p:cNvSpPr txBox="1"/>
          <p:nvPr/>
        </p:nvSpPr>
        <p:spPr>
          <a:xfrm>
            <a:off x="578893" y="4535829"/>
            <a:ext cx="7180190" cy="1938992"/>
          </a:xfrm>
          <a:prstGeom prst="rect">
            <a:avLst/>
          </a:prstGeom>
          <a:noFill/>
        </p:spPr>
        <p:txBody>
          <a:bodyPr wrap="square" rtlCol="0">
            <a:spAutoFit/>
          </a:bodyPr>
          <a:lstStyle/>
          <a:p>
            <a:r>
              <a:rPr lang="en-GB" sz="2400" b="1" dirty="0"/>
              <a:t>A: “the very thought of you makes me sick”</a:t>
            </a:r>
          </a:p>
          <a:p>
            <a:r>
              <a:rPr lang="en-GB" sz="2400" b="1" dirty="0"/>
              <a:t>      “you treated me with miserable cruelty”</a:t>
            </a:r>
          </a:p>
          <a:p>
            <a:r>
              <a:rPr lang="en-GB" sz="2400" b="1" dirty="0"/>
              <a:t>       “I am glad you are no relation of mine”</a:t>
            </a:r>
          </a:p>
          <a:p>
            <a:r>
              <a:rPr lang="en-GB" sz="2400" b="1" dirty="0"/>
              <a:t>       “that voice stirred every antipathy I had”</a:t>
            </a:r>
          </a:p>
          <a:p>
            <a:r>
              <a:rPr lang="en-GB" sz="2400" b="1" dirty="0"/>
              <a:t>       “I will never come to see you when I am grown up”</a:t>
            </a:r>
          </a:p>
        </p:txBody>
      </p:sp>
      <p:sp>
        <p:nvSpPr>
          <p:cNvPr id="7" name="TextBox 6"/>
          <p:cNvSpPr txBox="1"/>
          <p:nvPr/>
        </p:nvSpPr>
        <p:spPr>
          <a:xfrm>
            <a:off x="8360129" y="4535829"/>
            <a:ext cx="2462189" cy="1754326"/>
          </a:xfrm>
          <a:prstGeom prst="rect">
            <a:avLst/>
          </a:prstGeom>
          <a:noFill/>
        </p:spPr>
        <p:txBody>
          <a:bodyPr wrap="square" rtlCol="0">
            <a:spAutoFit/>
          </a:bodyPr>
          <a:lstStyle/>
          <a:p>
            <a:r>
              <a:rPr lang="en-GB" b="1" dirty="0"/>
              <a:t>Students can offer versions of these quotations in their own words, e.g. Everything about her aunt stirs up a feeling of hatred. </a:t>
            </a:r>
          </a:p>
        </p:txBody>
      </p:sp>
      <p:pic>
        <p:nvPicPr>
          <p:cNvPr id="8" name="Picture 7">
            <a:extLst>
              <a:ext uri="{FF2B5EF4-FFF2-40B4-BE49-F238E27FC236}">
                <a16:creationId xmlns="" xmlns:a16="http://schemas.microsoft.com/office/drawing/2014/main" id="{4BDA2EFB-3410-476E-9C5C-5C27F6EE5C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163089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840" y="258594"/>
            <a:ext cx="11051274" cy="735706"/>
          </a:xfrm>
        </p:spPr>
        <p:txBody>
          <a:bodyPr>
            <a:normAutofit/>
          </a:bodyPr>
          <a:lstStyle/>
          <a:p>
            <a:r>
              <a:rPr lang="en-GB" sz="3200" b="1" i="1" dirty="0"/>
              <a:t>Great Expectations </a:t>
            </a:r>
            <a:r>
              <a:rPr lang="en-GB" sz="3200" b="1" dirty="0"/>
              <a:t>by Charles Dickens</a:t>
            </a:r>
          </a:p>
        </p:txBody>
      </p:sp>
      <p:sp>
        <p:nvSpPr>
          <p:cNvPr id="3" name="Content Placeholder 2"/>
          <p:cNvSpPr>
            <a:spLocks noGrp="1"/>
          </p:cNvSpPr>
          <p:nvPr>
            <p:ph idx="1"/>
          </p:nvPr>
        </p:nvSpPr>
        <p:spPr>
          <a:xfrm>
            <a:off x="354841" y="1145944"/>
            <a:ext cx="11586949" cy="2920030"/>
          </a:xfrm>
        </p:spPr>
        <p:txBody>
          <a:bodyPr/>
          <a:lstStyle/>
          <a:p>
            <a:pPr marL="0" indent="0">
              <a:buNone/>
            </a:pPr>
            <a:r>
              <a:rPr lang="en-GB" dirty="0"/>
              <a:t>There’s a young man hid with me, in comparison with which young man I am a Angel. That young man hears the words I speak. That young man has a secret way </a:t>
            </a:r>
            <a:r>
              <a:rPr lang="en-GB" dirty="0" err="1"/>
              <a:t>pecooliar</a:t>
            </a:r>
            <a:r>
              <a:rPr lang="en-GB" dirty="0"/>
              <a:t> to himself, of getting at a boy, and at his heart, and at his liver. It is in wain for a boy to attempt to hide himself from that young man. A boy may lock his door, may be warm in bed, may tuck himself up, may draw the clothes over his head, may think himself comfortable and safe, but that young man will softly creep and creep his way to him and tear him open.</a:t>
            </a:r>
          </a:p>
        </p:txBody>
      </p:sp>
      <p:sp>
        <p:nvSpPr>
          <p:cNvPr id="4" name="TextBox 3"/>
          <p:cNvSpPr txBox="1"/>
          <p:nvPr/>
        </p:nvSpPr>
        <p:spPr>
          <a:xfrm>
            <a:off x="354840" y="4065974"/>
            <a:ext cx="11586949" cy="830997"/>
          </a:xfrm>
          <a:prstGeom prst="rect">
            <a:avLst/>
          </a:prstGeom>
          <a:noFill/>
        </p:spPr>
        <p:txBody>
          <a:bodyPr wrap="square" rtlCol="0">
            <a:spAutoFit/>
          </a:bodyPr>
          <a:lstStyle/>
          <a:p>
            <a:r>
              <a:rPr lang="en-GB" sz="2400" b="1" dirty="0"/>
              <a:t>2. In these lines, identify two ways in which the writer shows the young man is dangerous.</a:t>
            </a:r>
          </a:p>
          <a:p>
            <a:r>
              <a:rPr lang="en-GB" sz="2400" b="1" dirty="0"/>
              <a:t>You may use your own words or quotations from the text.</a:t>
            </a:r>
          </a:p>
        </p:txBody>
      </p:sp>
      <p:sp>
        <p:nvSpPr>
          <p:cNvPr id="5" name="TextBox 4"/>
          <p:cNvSpPr txBox="1"/>
          <p:nvPr/>
        </p:nvSpPr>
        <p:spPr>
          <a:xfrm>
            <a:off x="354839" y="5022376"/>
            <a:ext cx="8593851" cy="1877437"/>
          </a:xfrm>
          <a:prstGeom prst="rect">
            <a:avLst/>
          </a:prstGeom>
          <a:noFill/>
        </p:spPr>
        <p:txBody>
          <a:bodyPr wrap="square" rtlCol="0">
            <a:spAutoFit/>
          </a:bodyPr>
          <a:lstStyle/>
          <a:p>
            <a:r>
              <a:rPr lang="en-GB" sz="2400" b="1" dirty="0"/>
              <a:t>A: “has a secret way…of getting at a boy, and at his heart [and at his liver]”</a:t>
            </a:r>
          </a:p>
          <a:p>
            <a:r>
              <a:rPr lang="en-GB" sz="2400" b="1" dirty="0"/>
              <a:t>     “creep his way to him and tear him open”</a:t>
            </a:r>
          </a:p>
          <a:p>
            <a:r>
              <a:rPr lang="en-GB" sz="2400" b="1" dirty="0"/>
              <a:t>      “in comparison with which…I am a Angel”</a:t>
            </a:r>
          </a:p>
          <a:p>
            <a:r>
              <a:rPr lang="en-GB" sz="2000" b="1" dirty="0"/>
              <a:t>     </a:t>
            </a:r>
          </a:p>
        </p:txBody>
      </p:sp>
      <p:sp>
        <p:nvSpPr>
          <p:cNvPr id="6" name="TextBox 5"/>
          <p:cNvSpPr txBox="1"/>
          <p:nvPr/>
        </p:nvSpPr>
        <p:spPr>
          <a:xfrm>
            <a:off x="9419207" y="5022376"/>
            <a:ext cx="2332973" cy="1754326"/>
          </a:xfrm>
          <a:prstGeom prst="rect">
            <a:avLst/>
          </a:prstGeom>
          <a:noFill/>
        </p:spPr>
        <p:txBody>
          <a:bodyPr wrap="square" rtlCol="0">
            <a:spAutoFit/>
          </a:bodyPr>
          <a:lstStyle/>
          <a:p>
            <a:r>
              <a:rPr lang="en-GB" b="1" dirty="0"/>
              <a:t>Students can offer their own words to gain the marks, e.g. The young man can get through locked doors.  </a:t>
            </a:r>
            <a:endParaRPr lang="en-GB" dirty="0"/>
          </a:p>
        </p:txBody>
      </p:sp>
      <p:pic>
        <p:nvPicPr>
          <p:cNvPr id="7" name="Picture 6">
            <a:extLst>
              <a:ext uri="{FF2B5EF4-FFF2-40B4-BE49-F238E27FC236}">
                <a16:creationId xmlns="" xmlns:a16="http://schemas.microsoft.com/office/drawing/2014/main" id="{9F964323-6ED0-4ED9-84D6-9A14A5D60D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4003" y="215347"/>
            <a:ext cx="1447786" cy="561104"/>
          </a:xfrm>
          <a:prstGeom prst="rect">
            <a:avLst/>
          </a:prstGeom>
        </p:spPr>
      </p:pic>
    </p:spTree>
    <p:extLst>
      <p:ext uri="{BB962C8B-B14F-4D97-AF65-F5344CB8AC3E}">
        <p14:creationId xmlns:p14="http://schemas.microsoft.com/office/powerpoint/2010/main" val="229482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138" y="205327"/>
            <a:ext cx="11336386" cy="877749"/>
          </a:xfrm>
        </p:spPr>
        <p:txBody>
          <a:bodyPr/>
          <a:lstStyle/>
          <a:p>
            <a:r>
              <a:rPr lang="en-GB" sz="3200" b="1" i="1" dirty="0"/>
              <a:t>The Strange Case of Dr Jekyll and Mr Hyde </a:t>
            </a:r>
            <a:r>
              <a:rPr lang="en-GB" sz="3200" b="1" dirty="0"/>
              <a:t>by Robert Louis Stevenson</a:t>
            </a:r>
          </a:p>
        </p:txBody>
      </p:sp>
      <p:sp>
        <p:nvSpPr>
          <p:cNvPr id="3" name="Content Placeholder 2"/>
          <p:cNvSpPr>
            <a:spLocks noGrp="1"/>
          </p:cNvSpPr>
          <p:nvPr>
            <p:ph idx="1"/>
          </p:nvPr>
        </p:nvSpPr>
        <p:spPr>
          <a:xfrm>
            <a:off x="382138" y="1149123"/>
            <a:ext cx="11518710" cy="2556709"/>
          </a:xfrm>
        </p:spPr>
        <p:txBody>
          <a:bodyPr>
            <a:normAutofit/>
          </a:bodyPr>
          <a:lstStyle/>
          <a:p>
            <a:pPr marL="0" indent="0">
              <a:buNone/>
            </a:pPr>
            <a:r>
              <a:rPr lang="en-GB" dirty="0"/>
              <a:t>I was coming home from some place at the end of the world, about three o'clock of a black winter morning, and my way lay through a part of town where there was literally nothing to be seen but lamps. Street after street, and all the folks asleep – street after street, all lighted up as if for a procession and all as empty as a church – till at last I got into that state of mind when a man listens and listens and begins to long for the sight of a policeman.</a:t>
            </a:r>
          </a:p>
        </p:txBody>
      </p:sp>
      <p:sp>
        <p:nvSpPr>
          <p:cNvPr id="4" name="TextBox 3"/>
          <p:cNvSpPr txBox="1"/>
          <p:nvPr/>
        </p:nvSpPr>
        <p:spPr>
          <a:xfrm>
            <a:off x="382138" y="3887985"/>
            <a:ext cx="11518710" cy="830997"/>
          </a:xfrm>
          <a:prstGeom prst="rect">
            <a:avLst/>
          </a:prstGeom>
          <a:noFill/>
        </p:spPr>
        <p:txBody>
          <a:bodyPr wrap="square" rtlCol="0">
            <a:spAutoFit/>
          </a:bodyPr>
          <a:lstStyle/>
          <a:p>
            <a:r>
              <a:rPr lang="en-GB" sz="2400" b="1" dirty="0"/>
              <a:t>2. In these lines, identify two ways in which the writer shows the narrator is alone.</a:t>
            </a:r>
          </a:p>
          <a:p>
            <a:r>
              <a:rPr lang="en-GB" sz="2400" b="1" dirty="0"/>
              <a:t>You may use your own words or quotations from the text.</a:t>
            </a:r>
          </a:p>
        </p:txBody>
      </p:sp>
      <p:sp>
        <p:nvSpPr>
          <p:cNvPr id="5" name="TextBox 4"/>
          <p:cNvSpPr txBox="1"/>
          <p:nvPr/>
        </p:nvSpPr>
        <p:spPr>
          <a:xfrm>
            <a:off x="382138" y="4909351"/>
            <a:ext cx="7716671" cy="1569660"/>
          </a:xfrm>
          <a:prstGeom prst="rect">
            <a:avLst/>
          </a:prstGeom>
          <a:noFill/>
        </p:spPr>
        <p:txBody>
          <a:bodyPr wrap="square" rtlCol="0">
            <a:spAutoFit/>
          </a:bodyPr>
          <a:lstStyle/>
          <a:p>
            <a:r>
              <a:rPr lang="en-GB" sz="2400" b="1" dirty="0"/>
              <a:t>A: “there was literally nothing to be seen”</a:t>
            </a:r>
          </a:p>
          <a:p>
            <a:r>
              <a:rPr lang="en-GB" sz="2400" b="1" dirty="0"/>
              <a:t>     “all the folks asleep”</a:t>
            </a:r>
          </a:p>
          <a:p>
            <a:r>
              <a:rPr lang="en-GB" sz="2400" b="1" dirty="0"/>
              <a:t>     “all as empty as a church”</a:t>
            </a:r>
          </a:p>
          <a:p>
            <a:r>
              <a:rPr lang="en-GB" sz="2400" b="1" dirty="0"/>
              <a:t>      “begins to long for the sight of a policeman”</a:t>
            </a:r>
          </a:p>
        </p:txBody>
      </p:sp>
      <p:sp>
        <p:nvSpPr>
          <p:cNvPr id="6" name="TextBox 5"/>
          <p:cNvSpPr txBox="1"/>
          <p:nvPr/>
        </p:nvSpPr>
        <p:spPr>
          <a:xfrm>
            <a:off x="8114335" y="4894897"/>
            <a:ext cx="2272684" cy="1477328"/>
          </a:xfrm>
          <a:prstGeom prst="rect">
            <a:avLst/>
          </a:prstGeom>
          <a:noFill/>
        </p:spPr>
        <p:txBody>
          <a:bodyPr wrap="square" rtlCol="0">
            <a:spAutoFit/>
          </a:bodyPr>
          <a:lstStyle/>
          <a:p>
            <a:r>
              <a:rPr lang="en-GB" b="1" dirty="0"/>
              <a:t>Students can also use their own words to gain marks, e.g. Everyone apart from the narrator is asleep. </a:t>
            </a:r>
          </a:p>
        </p:txBody>
      </p:sp>
      <p:pic>
        <p:nvPicPr>
          <p:cNvPr id="7" name="Picture 6">
            <a:extLst>
              <a:ext uri="{FF2B5EF4-FFF2-40B4-BE49-F238E27FC236}">
                <a16:creationId xmlns="" xmlns:a16="http://schemas.microsoft.com/office/drawing/2014/main" id="{7A564FC0-0002-4C9E-9AD2-1763557FA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424095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2" y="365125"/>
            <a:ext cx="10876128" cy="672105"/>
          </a:xfrm>
        </p:spPr>
        <p:txBody>
          <a:bodyPr/>
          <a:lstStyle/>
          <a:p>
            <a:r>
              <a:rPr lang="en-GB" sz="3200" b="1" i="1" dirty="0"/>
              <a:t>A Christmas Carol </a:t>
            </a:r>
            <a:r>
              <a:rPr lang="en-GB" sz="3200" b="1" dirty="0"/>
              <a:t>by Charles Dickens</a:t>
            </a:r>
          </a:p>
        </p:txBody>
      </p:sp>
      <p:sp>
        <p:nvSpPr>
          <p:cNvPr id="3" name="Content Placeholder 2"/>
          <p:cNvSpPr>
            <a:spLocks noGrp="1"/>
          </p:cNvSpPr>
          <p:nvPr>
            <p:ph idx="1"/>
          </p:nvPr>
        </p:nvSpPr>
        <p:spPr>
          <a:xfrm>
            <a:off x="477672" y="1139588"/>
            <a:ext cx="10876128" cy="3112816"/>
          </a:xfrm>
        </p:spPr>
        <p:txBody>
          <a:bodyPr>
            <a:normAutofit fontScale="92500"/>
          </a:bodyPr>
          <a:lstStyle/>
          <a:p>
            <a:pPr marL="0" indent="0">
              <a:buNone/>
            </a:pPr>
            <a:r>
              <a:rPr lang="en-GB" dirty="0"/>
              <a:t>It was cold, bleak, biting weather: foggy withal: and he could hear the people in the court outside, go wheezing up and down, beating their hands upon their breasts, and stamping their feet upon the pavement stones to warm them. The city clocks had only just gone three, but it was quite dark already: it had not been light all day: and candles were flaring in the windows of the neighbouring offices, like ruddy smears upon the palpable brown air. The fog came pouring in at every chink and keyhole, and was so dense without, that although the court was of the narrowest, the houses opposite were mere phantoms. </a:t>
            </a:r>
          </a:p>
        </p:txBody>
      </p:sp>
      <p:sp>
        <p:nvSpPr>
          <p:cNvPr id="4" name="TextBox 3"/>
          <p:cNvSpPr txBox="1"/>
          <p:nvPr/>
        </p:nvSpPr>
        <p:spPr>
          <a:xfrm>
            <a:off x="238267" y="4252404"/>
            <a:ext cx="11354938" cy="830997"/>
          </a:xfrm>
          <a:prstGeom prst="rect">
            <a:avLst/>
          </a:prstGeom>
          <a:noFill/>
        </p:spPr>
        <p:txBody>
          <a:bodyPr wrap="square" rtlCol="0">
            <a:spAutoFit/>
          </a:bodyPr>
          <a:lstStyle/>
          <a:p>
            <a:r>
              <a:rPr lang="en-GB" sz="2400" b="1" dirty="0"/>
              <a:t>2. In these lines, identify two ways in which the writer shows the weather is bad.</a:t>
            </a:r>
          </a:p>
          <a:p>
            <a:r>
              <a:rPr lang="en-GB" sz="2400" b="1" dirty="0"/>
              <a:t>You may use your own words or quotations from the text.</a:t>
            </a:r>
          </a:p>
        </p:txBody>
      </p:sp>
      <p:sp>
        <p:nvSpPr>
          <p:cNvPr id="5" name="TextBox 4"/>
          <p:cNvSpPr txBox="1"/>
          <p:nvPr/>
        </p:nvSpPr>
        <p:spPr>
          <a:xfrm>
            <a:off x="238267" y="5083401"/>
            <a:ext cx="8209698" cy="1569660"/>
          </a:xfrm>
          <a:prstGeom prst="rect">
            <a:avLst/>
          </a:prstGeom>
          <a:noFill/>
        </p:spPr>
        <p:txBody>
          <a:bodyPr wrap="square" rtlCol="0">
            <a:spAutoFit/>
          </a:bodyPr>
          <a:lstStyle/>
          <a:p>
            <a:r>
              <a:rPr lang="en-GB" sz="2400" b="1" dirty="0"/>
              <a:t>A: “It was cold, bleak, biting weather”</a:t>
            </a:r>
          </a:p>
          <a:p>
            <a:r>
              <a:rPr lang="en-GB" sz="2400" b="1" dirty="0"/>
              <a:t>       “people…stamping their feet…to warm them”</a:t>
            </a:r>
          </a:p>
          <a:p>
            <a:r>
              <a:rPr lang="en-GB" sz="2400" b="1" dirty="0"/>
              <a:t>     “it had not been light all day”</a:t>
            </a:r>
          </a:p>
          <a:p>
            <a:r>
              <a:rPr lang="en-GB" sz="2400" b="1" dirty="0"/>
              <a:t>      “fog came pouring in at every chink”</a:t>
            </a:r>
          </a:p>
        </p:txBody>
      </p:sp>
      <p:sp>
        <p:nvSpPr>
          <p:cNvPr id="6" name="TextBox 5"/>
          <p:cNvSpPr txBox="1"/>
          <p:nvPr/>
        </p:nvSpPr>
        <p:spPr>
          <a:xfrm>
            <a:off x="8297721" y="4799012"/>
            <a:ext cx="2175029" cy="1754326"/>
          </a:xfrm>
          <a:prstGeom prst="rect">
            <a:avLst/>
          </a:prstGeom>
          <a:noFill/>
        </p:spPr>
        <p:txBody>
          <a:bodyPr wrap="square" rtlCol="0">
            <a:spAutoFit/>
          </a:bodyPr>
          <a:lstStyle/>
          <a:p>
            <a:r>
              <a:rPr lang="en-GB" b="1" dirty="0"/>
              <a:t>Students can use their own words to answer this question, e.g. People struggle to keep themselves warm. </a:t>
            </a:r>
          </a:p>
        </p:txBody>
      </p:sp>
      <p:pic>
        <p:nvPicPr>
          <p:cNvPr id="7" name="Picture 6">
            <a:extLst>
              <a:ext uri="{FF2B5EF4-FFF2-40B4-BE49-F238E27FC236}">
                <a16:creationId xmlns="" xmlns:a16="http://schemas.microsoft.com/office/drawing/2014/main" id="{94E025FA-FEB7-4B5C-9127-F7F8DBA948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318305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842" y="119467"/>
            <a:ext cx="10998958" cy="808582"/>
          </a:xfrm>
        </p:spPr>
        <p:txBody>
          <a:bodyPr/>
          <a:lstStyle/>
          <a:p>
            <a:r>
              <a:rPr lang="en-GB" sz="3200" b="1" i="1" dirty="0"/>
              <a:t>Pride and Prejudice </a:t>
            </a:r>
            <a:r>
              <a:rPr lang="en-GB" sz="3200" b="1" dirty="0"/>
              <a:t>by Jane Austen</a:t>
            </a:r>
          </a:p>
        </p:txBody>
      </p:sp>
      <p:sp>
        <p:nvSpPr>
          <p:cNvPr id="3" name="Content Placeholder 2"/>
          <p:cNvSpPr>
            <a:spLocks noGrp="1"/>
          </p:cNvSpPr>
          <p:nvPr>
            <p:ph idx="1"/>
          </p:nvPr>
        </p:nvSpPr>
        <p:spPr>
          <a:xfrm>
            <a:off x="354841" y="960171"/>
            <a:ext cx="11436824" cy="3224047"/>
          </a:xfrm>
        </p:spPr>
        <p:txBody>
          <a:bodyPr/>
          <a:lstStyle/>
          <a:p>
            <a:pPr marL="0" indent="0">
              <a:buNone/>
            </a:pPr>
            <a:r>
              <a:rPr lang="en-GB" dirty="0"/>
              <a:t>What a contrast between him and his friend! Mr Darcy danced only once with Mrs Hurst and once with Miss Bingley, declined being introduced to any other lady, and spent the rest of the evening in walking about the room, speaking occasionally to one of his own party. His character was decided. He was the proudest, most disagreeable man in the world, and everybody hoped that he would never come there again. Amongst the most violent against him was Mrs Bennet, whose dislike of his general behaviour was sharpened into particular resentment by his having slighted one of her daughters.</a:t>
            </a:r>
          </a:p>
        </p:txBody>
      </p:sp>
      <p:sp>
        <p:nvSpPr>
          <p:cNvPr id="4" name="TextBox 3"/>
          <p:cNvSpPr txBox="1"/>
          <p:nvPr/>
        </p:nvSpPr>
        <p:spPr>
          <a:xfrm>
            <a:off x="354842" y="4278952"/>
            <a:ext cx="11837158" cy="1200329"/>
          </a:xfrm>
          <a:prstGeom prst="rect">
            <a:avLst/>
          </a:prstGeom>
          <a:noFill/>
        </p:spPr>
        <p:txBody>
          <a:bodyPr wrap="square" rtlCol="0">
            <a:spAutoFit/>
          </a:bodyPr>
          <a:lstStyle/>
          <a:p>
            <a:r>
              <a:rPr lang="en-GB" sz="2400" b="1" dirty="0"/>
              <a:t>2. In these lines, identify two ways in which the writer shows that people disliked Mr Darcy.</a:t>
            </a:r>
          </a:p>
          <a:p>
            <a:r>
              <a:rPr lang="en-GB" sz="2400" b="1" dirty="0"/>
              <a:t>You may use your own words or quotations from the text.</a:t>
            </a:r>
          </a:p>
          <a:p>
            <a:endParaRPr lang="en-GB" sz="2400" b="1" dirty="0"/>
          </a:p>
        </p:txBody>
      </p:sp>
      <p:sp>
        <p:nvSpPr>
          <p:cNvPr id="5" name="TextBox 4"/>
          <p:cNvSpPr txBox="1"/>
          <p:nvPr/>
        </p:nvSpPr>
        <p:spPr>
          <a:xfrm>
            <a:off x="354841" y="5208239"/>
            <a:ext cx="7945779" cy="1200329"/>
          </a:xfrm>
          <a:prstGeom prst="rect">
            <a:avLst/>
          </a:prstGeom>
          <a:noFill/>
        </p:spPr>
        <p:txBody>
          <a:bodyPr wrap="square" rtlCol="0">
            <a:spAutoFit/>
          </a:bodyPr>
          <a:lstStyle/>
          <a:p>
            <a:r>
              <a:rPr lang="en-GB" sz="2400" b="1" dirty="0"/>
              <a:t>A: “He was the…most disagreeable man in the world”</a:t>
            </a:r>
          </a:p>
          <a:p>
            <a:r>
              <a:rPr lang="en-GB" sz="2400" b="1" dirty="0"/>
              <a:t>      “everybody hoped that he would never come there again”</a:t>
            </a:r>
          </a:p>
          <a:p>
            <a:r>
              <a:rPr lang="en-GB" sz="2400" b="1" dirty="0"/>
              <a:t>       “Mrs Bennet [disliked] his general behaviour”</a:t>
            </a:r>
          </a:p>
        </p:txBody>
      </p:sp>
      <p:sp>
        <p:nvSpPr>
          <p:cNvPr id="6" name="TextBox 5"/>
          <p:cNvSpPr txBox="1"/>
          <p:nvPr/>
        </p:nvSpPr>
        <p:spPr>
          <a:xfrm>
            <a:off x="9481351" y="5208239"/>
            <a:ext cx="2621872" cy="1200329"/>
          </a:xfrm>
          <a:prstGeom prst="rect">
            <a:avLst/>
          </a:prstGeom>
          <a:noFill/>
        </p:spPr>
        <p:txBody>
          <a:bodyPr wrap="square" rtlCol="0">
            <a:spAutoFit/>
          </a:bodyPr>
          <a:lstStyle/>
          <a:p>
            <a:r>
              <a:rPr lang="en-GB" b="1" dirty="0"/>
              <a:t>Students may choose to answer using their own words, e.g. No one wants to see Mr Darcy again. </a:t>
            </a:r>
          </a:p>
        </p:txBody>
      </p:sp>
      <p:pic>
        <p:nvPicPr>
          <p:cNvPr id="7" name="Picture 6">
            <a:extLst>
              <a:ext uri="{FF2B5EF4-FFF2-40B4-BE49-F238E27FC236}">
                <a16:creationId xmlns="" xmlns:a16="http://schemas.microsoft.com/office/drawing/2014/main" id="{7877A515-38D9-4B26-98D7-EB4CF272D6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3879" y="243206"/>
            <a:ext cx="1447786" cy="561104"/>
          </a:xfrm>
          <a:prstGeom prst="rect">
            <a:avLst/>
          </a:prstGeom>
        </p:spPr>
      </p:pic>
    </p:spTree>
    <p:extLst>
      <p:ext uri="{BB962C8B-B14F-4D97-AF65-F5344CB8AC3E}">
        <p14:creationId xmlns:p14="http://schemas.microsoft.com/office/powerpoint/2010/main" val="22082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00" y="105818"/>
            <a:ext cx="10843148" cy="658457"/>
          </a:xfrm>
        </p:spPr>
        <p:txBody>
          <a:bodyPr>
            <a:normAutofit/>
          </a:bodyPr>
          <a:lstStyle/>
          <a:p>
            <a:r>
              <a:rPr lang="en-GB" sz="3200" b="1" i="1" dirty="0"/>
              <a:t>Silas </a:t>
            </a:r>
            <a:r>
              <a:rPr lang="en-GB" sz="3200" b="1" i="1" dirty="0" err="1"/>
              <a:t>Marner</a:t>
            </a:r>
            <a:r>
              <a:rPr lang="en-GB" sz="3200" b="1" i="1" dirty="0"/>
              <a:t> </a:t>
            </a:r>
            <a:r>
              <a:rPr lang="en-GB" sz="3200" b="1" dirty="0"/>
              <a:t>by George Eliot</a:t>
            </a:r>
          </a:p>
        </p:txBody>
      </p:sp>
      <p:sp>
        <p:nvSpPr>
          <p:cNvPr id="3" name="Content Placeholder 2"/>
          <p:cNvSpPr>
            <a:spLocks noGrp="1"/>
          </p:cNvSpPr>
          <p:nvPr>
            <p:ph idx="1"/>
          </p:nvPr>
        </p:nvSpPr>
        <p:spPr>
          <a:xfrm>
            <a:off x="524300" y="685565"/>
            <a:ext cx="11458433" cy="3988322"/>
          </a:xfrm>
        </p:spPr>
        <p:txBody>
          <a:bodyPr>
            <a:normAutofit/>
          </a:bodyPr>
          <a:lstStyle/>
          <a:p>
            <a:pPr marL="0" indent="0">
              <a:buNone/>
            </a:pPr>
            <a:r>
              <a:rPr lang="en-GB" dirty="0"/>
              <a:t>He liked their intrusion so ill that he would descend from his loom, and, opening the door, would fix on them a gaze that was always enough to make them take to their legs in terror. For how was it possible to believe that those large brown protuberant eyes in Silas </a:t>
            </a:r>
            <a:r>
              <a:rPr lang="en-GB" dirty="0" err="1"/>
              <a:t>Marner's</a:t>
            </a:r>
            <a:r>
              <a:rPr lang="en-GB" dirty="0"/>
              <a:t> pale face really saw nothing very distinctly that was not close to them, and not rather that their dreadful stare could dart cramp, or rickets, or a wry mouth at any boy who happened to be in the rear? They had, perhaps, heard their fathers and mothers hint that Silas </a:t>
            </a:r>
            <a:r>
              <a:rPr lang="en-GB" dirty="0" err="1"/>
              <a:t>Marner</a:t>
            </a:r>
            <a:r>
              <a:rPr lang="en-GB" dirty="0"/>
              <a:t> could cure folks' rheumatism if he had a mind, and add, still more darkly, that if you could only speak the devil fair enough, he might save you the cost of the doctor.</a:t>
            </a:r>
          </a:p>
        </p:txBody>
      </p:sp>
      <p:sp>
        <p:nvSpPr>
          <p:cNvPr id="4" name="TextBox 3"/>
          <p:cNvSpPr txBox="1"/>
          <p:nvPr/>
        </p:nvSpPr>
        <p:spPr>
          <a:xfrm>
            <a:off x="368490" y="4673887"/>
            <a:ext cx="11614243" cy="769441"/>
          </a:xfrm>
          <a:prstGeom prst="rect">
            <a:avLst/>
          </a:prstGeom>
          <a:noFill/>
        </p:spPr>
        <p:txBody>
          <a:bodyPr wrap="square" rtlCol="0">
            <a:spAutoFit/>
          </a:bodyPr>
          <a:lstStyle/>
          <a:p>
            <a:r>
              <a:rPr lang="en-GB" sz="2200" b="1" dirty="0"/>
              <a:t>2. In these lines, identify two ways in which the writer shows that people think Silas is frightening.</a:t>
            </a:r>
          </a:p>
          <a:p>
            <a:r>
              <a:rPr lang="en-GB" sz="2200" b="1" dirty="0"/>
              <a:t>You may use your own words or quotations from the text.</a:t>
            </a:r>
          </a:p>
        </p:txBody>
      </p:sp>
      <p:sp>
        <p:nvSpPr>
          <p:cNvPr id="5" name="TextBox 4"/>
          <p:cNvSpPr txBox="1"/>
          <p:nvPr/>
        </p:nvSpPr>
        <p:spPr>
          <a:xfrm>
            <a:off x="368490" y="5540991"/>
            <a:ext cx="7022912" cy="1107996"/>
          </a:xfrm>
          <a:prstGeom prst="rect">
            <a:avLst/>
          </a:prstGeom>
          <a:noFill/>
        </p:spPr>
        <p:txBody>
          <a:bodyPr wrap="square" rtlCol="0">
            <a:spAutoFit/>
          </a:bodyPr>
          <a:lstStyle/>
          <a:p>
            <a:r>
              <a:rPr lang="en-GB" sz="2200" b="1" dirty="0"/>
              <a:t>A: “enough to make them take to their legs in terror”</a:t>
            </a:r>
          </a:p>
          <a:p>
            <a:r>
              <a:rPr lang="en-GB" sz="2200" b="1" dirty="0"/>
              <a:t>      “their dreadful stare could dart cramp”</a:t>
            </a:r>
          </a:p>
          <a:p>
            <a:r>
              <a:rPr lang="en-GB" sz="2200" b="1" dirty="0"/>
              <a:t>      “if you could only speak the devil fair enough”</a:t>
            </a:r>
          </a:p>
        </p:txBody>
      </p:sp>
      <p:sp>
        <p:nvSpPr>
          <p:cNvPr id="6" name="TextBox 5"/>
          <p:cNvSpPr txBox="1"/>
          <p:nvPr/>
        </p:nvSpPr>
        <p:spPr>
          <a:xfrm>
            <a:off x="9090734" y="5443328"/>
            <a:ext cx="2891999" cy="1200329"/>
          </a:xfrm>
          <a:prstGeom prst="rect">
            <a:avLst/>
          </a:prstGeom>
          <a:noFill/>
        </p:spPr>
        <p:txBody>
          <a:bodyPr wrap="square" rtlCol="0">
            <a:spAutoFit/>
          </a:bodyPr>
          <a:lstStyle/>
          <a:p>
            <a:r>
              <a:rPr lang="en-GB" b="1" dirty="0"/>
              <a:t>Students may choose to answer using their own words, e.g. People think Silas’s stare can injure them. </a:t>
            </a:r>
          </a:p>
        </p:txBody>
      </p:sp>
      <p:pic>
        <p:nvPicPr>
          <p:cNvPr id="7" name="Picture 6">
            <a:extLst>
              <a:ext uri="{FF2B5EF4-FFF2-40B4-BE49-F238E27FC236}">
                <a16:creationId xmlns="" xmlns:a16="http://schemas.microsoft.com/office/drawing/2014/main" id="{22A4EA41-79D5-406C-A550-8A0A215D4C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9882" y="26798"/>
            <a:ext cx="1447786" cy="561104"/>
          </a:xfrm>
          <a:prstGeom prst="rect">
            <a:avLst/>
          </a:prstGeom>
        </p:spPr>
      </p:pic>
    </p:spTree>
    <p:extLst>
      <p:ext uri="{BB962C8B-B14F-4D97-AF65-F5344CB8AC3E}">
        <p14:creationId xmlns:p14="http://schemas.microsoft.com/office/powerpoint/2010/main" val="2887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5" y="187705"/>
            <a:ext cx="11080845" cy="611285"/>
          </a:xfrm>
        </p:spPr>
        <p:txBody>
          <a:bodyPr/>
          <a:lstStyle/>
          <a:p>
            <a:r>
              <a:rPr lang="en-GB" sz="3200" b="1" i="1" dirty="0"/>
              <a:t>Frankenstein</a:t>
            </a:r>
            <a:r>
              <a:rPr lang="en-GB" sz="3200" b="1" dirty="0"/>
              <a:t> by Mary Shelley</a:t>
            </a:r>
          </a:p>
        </p:txBody>
      </p:sp>
      <p:sp>
        <p:nvSpPr>
          <p:cNvPr id="3" name="Content Placeholder 2"/>
          <p:cNvSpPr>
            <a:spLocks noGrp="1"/>
          </p:cNvSpPr>
          <p:nvPr>
            <p:ph idx="1"/>
          </p:nvPr>
        </p:nvSpPr>
        <p:spPr>
          <a:xfrm>
            <a:off x="272955" y="884197"/>
            <a:ext cx="11627893" cy="2961558"/>
          </a:xfrm>
        </p:spPr>
        <p:txBody>
          <a:bodyPr>
            <a:normAutofit/>
          </a:bodyPr>
          <a:lstStyle/>
          <a:p>
            <a:pPr marL="0" indent="0">
              <a:buNone/>
            </a:pPr>
            <a:r>
              <a:rPr lang="en-GB" sz="2600" dirty="0"/>
              <a:t>Among these there was one which attracted my mother far above all the rest. She appeared of a different stock. The four others were dark-eyed, hardy little vagrants; this child was thin and very fair. Her hair was the brightest living gold, and despite the poverty of her clothing, seemed to set a crown of distinction on her head. Her brow was clear and ample, her blue eyes cloudless, and her lips and the moulding of her face so expressive of sensibility and sweetness that none could behold her without looking on her as of a distinct species, a being heaven-sent, and bearing a celestial stamp in all her features. </a:t>
            </a:r>
          </a:p>
        </p:txBody>
      </p:sp>
      <p:sp>
        <p:nvSpPr>
          <p:cNvPr id="4" name="TextBox 3"/>
          <p:cNvSpPr txBox="1"/>
          <p:nvPr/>
        </p:nvSpPr>
        <p:spPr>
          <a:xfrm>
            <a:off x="272955" y="3845755"/>
            <a:ext cx="11627893" cy="707886"/>
          </a:xfrm>
          <a:prstGeom prst="rect">
            <a:avLst/>
          </a:prstGeom>
          <a:noFill/>
        </p:spPr>
        <p:txBody>
          <a:bodyPr wrap="square" rtlCol="0">
            <a:spAutoFit/>
          </a:bodyPr>
          <a:lstStyle/>
          <a:p>
            <a:r>
              <a:rPr lang="en-GB" sz="2000" b="1" dirty="0"/>
              <a:t>2. In these lines, identify two ways in which the writer shows that Elizabeth is special.</a:t>
            </a:r>
          </a:p>
          <a:p>
            <a:r>
              <a:rPr lang="en-GB" sz="2000" b="1" dirty="0"/>
              <a:t>You may use your own words or quotations from the text.</a:t>
            </a:r>
          </a:p>
        </p:txBody>
      </p:sp>
      <p:sp>
        <p:nvSpPr>
          <p:cNvPr id="5" name="TextBox 4"/>
          <p:cNvSpPr txBox="1"/>
          <p:nvPr/>
        </p:nvSpPr>
        <p:spPr>
          <a:xfrm>
            <a:off x="272955" y="4553641"/>
            <a:ext cx="9554625" cy="2246769"/>
          </a:xfrm>
          <a:prstGeom prst="rect">
            <a:avLst/>
          </a:prstGeom>
          <a:noFill/>
        </p:spPr>
        <p:txBody>
          <a:bodyPr wrap="square" rtlCol="0">
            <a:spAutoFit/>
          </a:bodyPr>
          <a:lstStyle/>
          <a:p>
            <a:r>
              <a:rPr lang="en-GB" sz="2000" b="1" dirty="0"/>
              <a:t>A: “there was one which attracted my mother far above all the rest.”</a:t>
            </a:r>
          </a:p>
          <a:p>
            <a:r>
              <a:rPr lang="en-GB" sz="2000" b="1" dirty="0"/>
              <a:t>     “She appeared of a different stock”</a:t>
            </a:r>
          </a:p>
          <a:p>
            <a:r>
              <a:rPr lang="en-GB" sz="2000" b="1" dirty="0"/>
              <a:t>     “Her hair was the brightest living gold”</a:t>
            </a:r>
          </a:p>
          <a:p>
            <a:r>
              <a:rPr lang="en-GB" sz="2000" b="1" dirty="0"/>
              <a:t>      “set a crown of distinction on her head”</a:t>
            </a:r>
          </a:p>
          <a:p>
            <a:r>
              <a:rPr lang="en-GB" sz="2000" b="1" dirty="0"/>
              <a:t>      “none could behold her without looking on her as of a distinct species”</a:t>
            </a:r>
          </a:p>
          <a:p>
            <a:r>
              <a:rPr lang="en-GB" sz="2000" b="1" dirty="0"/>
              <a:t>      “a being heaven-sent”</a:t>
            </a:r>
          </a:p>
          <a:p>
            <a:r>
              <a:rPr lang="en-GB" sz="2000" b="1" dirty="0"/>
              <a:t>      “celestial stamp in all her features”</a:t>
            </a:r>
          </a:p>
        </p:txBody>
      </p:sp>
      <p:sp>
        <p:nvSpPr>
          <p:cNvPr id="6" name="TextBox 5"/>
          <p:cNvSpPr txBox="1"/>
          <p:nvPr/>
        </p:nvSpPr>
        <p:spPr>
          <a:xfrm>
            <a:off x="9841874" y="4199698"/>
            <a:ext cx="2210540" cy="1754326"/>
          </a:xfrm>
          <a:prstGeom prst="rect">
            <a:avLst/>
          </a:prstGeom>
          <a:noFill/>
        </p:spPr>
        <p:txBody>
          <a:bodyPr wrap="square" rtlCol="0">
            <a:spAutoFit/>
          </a:bodyPr>
          <a:lstStyle/>
          <a:p>
            <a:r>
              <a:rPr lang="en-GB" b="1" dirty="0"/>
              <a:t>Students can use their own words to answer this question, e.g. Elizabeth is described as being like an angel.</a:t>
            </a:r>
          </a:p>
        </p:txBody>
      </p:sp>
      <p:pic>
        <p:nvPicPr>
          <p:cNvPr id="7" name="Picture 6">
            <a:extLst>
              <a:ext uri="{FF2B5EF4-FFF2-40B4-BE49-F238E27FC236}">
                <a16:creationId xmlns="" xmlns:a16="http://schemas.microsoft.com/office/drawing/2014/main" id="{5FBD76AE-C47B-49CC-B4EF-F38BF9094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63370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Paper 1 – Question 1 –AO1 – 1 Mark</a:t>
            </a:r>
          </a:p>
        </p:txBody>
      </p:sp>
      <p:sp>
        <p:nvSpPr>
          <p:cNvPr id="3" name="Content Placeholder 2"/>
          <p:cNvSpPr>
            <a:spLocks noGrp="1"/>
          </p:cNvSpPr>
          <p:nvPr>
            <p:ph idx="1"/>
          </p:nvPr>
        </p:nvSpPr>
        <p:spPr>
          <a:xfrm>
            <a:off x="838200" y="1825625"/>
            <a:ext cx="8447843" cy="4351338"/>
          </a:xfrm>
        </p:spPr>
        <p:txBody>
          <a:bodyPr/>
          <a:lstStyle/>
          <a:p>
            <a:pPr marL="0" indent="0">
              <a:buNone/>
            </a:pPr>
            <a:r>
              <a:rPr lang="en-GB" dirty="0" smtClean="0"/>
              <a:t>19</a:t>
            </a:r>
            <a:r>
              <a:rPr lang="en-GB" baseline="30000" dirty="0" smtClean="0"/>
              <a:t>th</a:t>
            </a:r>
            <a:r>
              <a:rPr lang="en-GB" dirty="0" smtClean="0"/>
              <a:t> century fiction</a:t>
            </a:r>
          </a:p>
          <a:p>
            <a:pPr marL="0" indent="0">
              <a:buNone/>
            </a:pPr>
            <a:r>
              <a:rPr lang="en-GB" dirty="0" smtClean="0"/>
              <a:t>These </a:t>
            </a:r>
            <a:r>
              <a:rPr lang="en-GB" dirty="0"/>
              <a:t>questions go in the same order as the texts appear </a:t>
            </a:r>
            <a:r>
              <a:rPr lang="en-GB" dirty="0" smtClean="0"/>
              <a:t>on Literature </a:t>
            </a:r>
            <a:r>
              <a:rPr lang="en-GB" dirty="0"/>
              <a:t>Paper 2.</a:t>
            </a:r>
          </a:p>
          <a:p>
            <a:endParaRPr lang="en-GB" dirty="0"/>
          </a:p>
        </p:txBody>
      </p:sp>
      <p:pic>
        <p:nvPicPr>
          <p:cNvPr id="4" name="Picture 3">
            <a:extLst>
              <a:ext uri="{FF2B5EF4-FFF2-40B4-BE49-F238E27FC236}">
                <a16:creationId xmlns="" xmlns:a16="http://schemas.microsoft.com/office/drawing/2014/main" id="{7A30CEC5-B58D-4B7D-A3E5-464C0962C7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2745" y="6176963"/>
            <a:ext cx="1447786" cy="561104"/>
          </a:xfrm>
          <a:prstGeom prst="rect">
            <a:avLst/>
          </a:prstGeom>
        </p:spPr>
      </p:pic>
    </p:spTree>
    <p:extLst>
      <p:ext uri="{BB962C8B-B14F-4D97-AF65-F5344CB8AC3E}">
        <p14:creationId xmlns:p14="http://schemas.microsoft.com/office/powerpoint/2010/main" val="300961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00153"/>
          </a:xfrm>
        </p:spPr>
        <p:txBody>
          <a:bodyPr>
            <a:noAutofit/>
          </a:bodyPr>
          <a:lstStyle/>
          <a:p>
            <a:r>
              <a:rPr lang="en-GB" sz="3200" b="1" i="1" dirty="0"/>
              <a:t>Jane Eyre </a:t>
            </a:r>
            <a:r>
              <a:rPr lang="en-GB" sz="3200" b="1" dirty="0"/>
              <a:t>by Charlotte Bronte</a:t>
            </a:r>
            <a:r>
              <a:rPr lang="en-GB" sz="3200" dirty="0"/>
              <a:t/>
            </a:r>
            <a:br>
              <a:rPr lang="en-GB" sz="3200" dirty="0"/>
            </a:br>
            <a:r>
              <a:rPr lang="en-GB" sz="3200" dirty="0"/>
              <a:t/>
            </a:r>
            <a:br>
              <a:rPr lang="en-GB" sz="3200" dirty="0"/>
            </a:br>
            <a:endParaRPr lang="en-GB" sz="3200" dirty="0"/>
          </a:p>
        </p:txBody>
      </p:sp>
      <p:sp>
        <p:nvSpPr>
          <p:cNvPr id="3" name="Content Placeholder 2"/>
          <p:cNvSpPr>
            <a:spLocks noGrp="1"/>
          </p:cNvSpPr>
          <p:nvPr>
            <p:ph idx="1"/>
          </p:nvPr>
        </p:nvSpPr>
        <p:spPr>
          <a:xfrm>
            <a:off x="838200" y="1302405"/>
            <a:ext cx="10515600" cy="3224047"/>
          </a:xfrm>
        </p:spPr>
        <p:txBody>
          <a:bodyPr/>
          <a:lstStyle/>
          <a:p>
            <a:pPr marL="0" indent="0">
              <a:buNone/>
            </a:pPr>
            <a:r>
              <a:rPr lang="en-GB" dirty="0"/>
              <a:t>You think I have no feelings, and that I can do without one bit of love or kindness; but I cannot live so: and you have no pity. I shall remember how you thrust me back – roughly and violently thrust me back – into the red-room, and locked me up there, to my dying day; though I was in agony; though I cried out, while suffocating with distress, “Have mercy! Have mercy, Aunt Reed!” And that punishment you made me suffer because your wicked boy struck me – knocked me down for nothing.  </a:t>
            </a:r>
          </a:p>
        </p:txBody>
      </p:sp>
      <p:sp>
        <p:nvSpPr>
          <p:cNvPr id="4" name="TextBox 3"/>
          <p:cNvSpPr txBox="1"/>
          <p:nvPr/>
        </p:nvSpPr>
        <p:spPr>
          <a:xfrm>
            <a:off x="838200" y="4680340"/>
            <a:ext cx="10515600" cy="830997"/>
          </a:xfrm>
          <a:prstGeom prst="rect">
            <a:avLst/>
          </a:prstGeom>
          <a:noFill/>
        </p:spPr>
        <p:txBody>
          <a:bodyPr wrap="square" rtlCol="0">
            <a:spAutoFit/>
          </a:bodyPr>
          <a:lstStyle/>
          <a:p>
            <a:r>
              <a:rPr lang="en-GB" sz="2400" b="1" dirty="0"/>
              <a:t>1. In these lines, identify the phrase which shows that Jane dislikes </a:t>
            </a:r>
            <a:br>
              <a:rPr lang="en-GB" sz="2400" b="1" dirty="0"/>
            </a:br>
            <a:r>
              <a:rPr lang="en-GB" sz="2400" b="1" dirty="0"/>
              <a:t>Mrs Reed’s son. </a:t>
            </a:r>
          </a:p>
        </p:txBody>
      </p:sp>
      <p:sp>
        <p:nvSpPr>
          <p:cNvPr id="5" name="TextBox 4"/>
          <p:cNvSpPr txBox="1"/>
          <p:nvPr/>
        </p:nvSpPr>
        <p:spPr>
          <a:xfrm>
            <a:off x="838201" y="5511337"/>
            <a:ext cx="8783472" cy="461665"/>
          </a:xfrm>
          <a:prstGeom prst="rect">
            <a:avLst/>
          </a:prstGeom>
          <a:noFill/>
        </p:spPr>
        <p:txBody>
          <a:bodyPr wrap="square" rtlCol="0">
            <a:spAutoFit/>
          </a:bodyPr>
          <a:lstStyle/>
          <a:p>
            <a:r>
              <a:rPr lang="en-GB" sz="2400" b="1" dirty="0"/>
              <a:t>A: Your wicked boy</a:t>
            </a:r>
          </a:p>
        </p:txBody>
      </p:sp>
      <p:pic>
        <p:nvPicPr>
          <p:cNvPr id="6" name="Picture 5">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5595" y="6134536"/>
            <a:ext cx="1447786" cy="561104"/>
          </a:xfrm>
          <a:prstGeom prst="rect">
            <a:avLst/>
          </a:prstGeom>
        </p:spPr>
      </p:pic>
    </p:spTree>
    <p:extLst>
      <p:ext uri="{BB962C8B-B14F-4D97-AF65-F5344CB8AC3E}">
        <p14:creationId xmlns:p14="http://schemas.microsoft.com/office/powerpoint/2010/main" val="395630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8373"/>
            <a:ext cx="10515600" cy="692458"/>
          </a:xfrm>
        </p:spPr>
        <p:txBody>
          <a:bodyPr>
            <a:noAutofit/>
          </a:bodyPr>
          <a:lstStyle/>
          <a:p>
            <a:r>
              <a:rPr lang="en-GB" sz="3200" b="1" i="1" dirty="0"/>
              <a:t/>
            </a:r>
            <a:br>
              <a:rPr lang="en-GB" sz="3200" b="1" i="1" dirty="0"/>
            </a:br>
            <a:r>
              <a:rPr lang="en-GB" sz="3200" b="1" i="1" dirty="0"/>
              <a:t>Great Expectations </a:t>
            </a:r>
            <a:r>
              <a:rPr lang="en-GB" sz="3200" b="1" dirty="0"/>
              <a:t>by Charles Dickens</a:t>
            </a:r>
            <a:r>
              <a:rPr lang="en-GB" sz="2800" dirty="0"/>
              <a:t/>
            </a:r>
            <a:br>
              <a:rPr lang="en-GB" sz="2800" dirty="0"/>
            </a:br>
            <a:r>
              <a:rPr lang="en-GB" sz="2800" dirty="0"/>
              <a:t/>
            </a:r>
            <a:br>
              <a:rPr lang="en-GB" sz="2800" dirty="0"/>
            </a:br>
            <a:endParaRPr lang="en-GB" sz="2800" dirty="0"/>
          </a:p>
        </p:txBody>
      </p:sp>
      <p:sp>
        <p:nvSpPr>
          <p:cNvPr id="3" name="Content Placeholder 2"/>
          <p:cNvSpPr>
            <a:spLocks noGrp="1"/>
          </p:cNvSpPr>
          <p:nvPr>
            <p:ph idx="1"/>
          </p:nvPr>
        </p:nvSpPr>
        <p:spPr>
          <a:xfrm>
            <a:off x="838200" y="1361601"/>
            <a:ext cx="10515600" cy="3142160"/>
          </a:xfrm>
        </p:spPr>
        <p:txBody>
          <a:bodyPr>
            <a:normAutofit lnSpcReduction="10000"/>
          </a:bodyPr>
          <a:lstStyle/>
          <a:p>
            <a:pPr marL="0" indent="0">
              <a:buNone/>
            </a:pPr>
            <a:r>
              <a:rPr lang="en-GB" dirty="0"/>
              <a:t>When he came to the low church wall, he got over it, like a man whose legs were numbed and stiff, and then turned round to look for me. When I saw him turning, I set my face towards home, and made the best use of my legs. But presently I looked over my shoulder, and saw him going on again towards the river, still hugging himself in both arms, and picking his way with his sore feet among the great stones dropped into the marshes here and there, for stepping-places when the rains were heavy or the tide was in.</a:t>
            </a:r>
          </a:p>
          <a:p>
            <a:pPr marL="0" indent="0">
              <a:buNone/>
            </a:pPr>
            <a:endParaRPr lang="en-GB" dirty="0"/>
          </a:p>
        </p:txBody>
      </p:sp>
      <p:sp>
        <p:nvSpPr>
          <p:cNvPr id="4" name="TextBox 3"/>
          <p:cNvSpPr txBox="1"/>
          <p:nvPr/>
        </p:nvSpPr>
        <p:spPr>
          <a:xfrm>
            <a:off x="838199" y="4503761"/>
            <a:ext cx="9820701" cy="461665"/>
          </a:xfrm>
          <a:prstGeom prst="rect">
            <a:avLst/>
          </a:prstGeom>
          <a:noFill/>
        </p:spPr>
        <p:txBody>
          <a:bodyPr wrap="square" rtlCol="0">
            <a:spAutoFit/>
          </a:bodyPr>
          <a:lstStyle/>
          <a:p>
            <a:r>
              <a:rPr lang="en-GB" sz="2400" b="1" dirty="0"/>
              <a:t>1. In these lines, identify the phrase which shows that Magwitch is in pain.</a:t>
            </a:r>
            <a:endParaRPr lang="en-GB" sz="2400" dirty="0"/>
          </a:p>
        </p:txBody>
      </p:sp>
      <p:sp>
        <p:nvSpPr>
          <p:cNvPr id="5" name="TextBox 4"/>
          <p:cNvSpPr txBox="1"/>
          <p:nvPr/>
        </p:nvSpPr>
        <p:spPr>
          <a:xfrm>
            <a:off x="838199" y="5131558"/>
            <a:ext cx="5685431" cy="461665"/>
          </a:xfrm>
          <a:prstGeom prst="rect">
            <a:avLst/>
          </a:prstGeom>
          <a:noFill/>
        </p:spPr>
        <p:txBody>
          <a:bodyPr wrap="square" rtlCol="0">
            <a:spAutoFit/>
          </a:bodyPr>
          <a:lstStyle/>
          <a:p>
            <a:r>
              <a:rPr lang="en-GB" sz="2400" b="1" dirty="0"/>
              <a:t>A: His sore feet</a:t>
            </a:r>
          </a:p>
        </p:txBody>
      </p:sp>
      <p:pic>
        <p:nvPicPr>
          <p:cNvPr id="6" name="Picture 5">
            <a:extLst>
              <a:ext uri="{FF2B5EF4-FFF2-40B4-BE49-F238E27FC236}">
                <a16:creationId xmlns="" xmlns:a16="http://schemas.microsoft.com/office/drawing/2014/main" id="{7A30CEC5-B58D-4B7D-A3E5-464C0962C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188714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433" y="365126"/>
            <a:ext cx="11353480" cy="744584"/>
          </a:xfrm>
        </p:spPr>
        <p:txBody>
          <a:bodyPr/>
          <a:lstStyle/>
          <a:p>
            <a:r>
              <a:rPr lang="en-GB" sz="3200" b="1" i="1" dirty="0"/>
              <a:t>The Strange Case of Dr Jekyll and Mr Hyde </a:t>
            </a:r>
            <a:r>
              <a:rPr lang="en-GB" sz="3200" b="1" dirty="0"/>
              <a:t>by Robert Louis Stevenson</a:t>
            </a:r>
          </a:p>
        </p:txBody>
      </p:sp>
      <p:sp>
        <p:nvSpPr>
          <p:cNvPr id="3" name="Content Placeholder 2"/>
          <p:cNvSpPr>
            <a:spLocks noGrp="1"/>
          </p:cNvSpPr>
          <p:nvPr>
            <p:ph idx="1"/>
          </p:nvPr>
        </p:nvSpPr>
        <p:spPr>
          <a:xfrm>
            <a:off x="409433" y="1278198"/>
            <a:ext cx="11573302" cy="3729014"/>
          </a:xfrm>
        </p:spPr>
        <p:txBody>
          <a:bodyPr>
            <a:normAutofit/>
          </a:bodyPr>
          <a:lstStyle/>
          <a:p>
            <a:pPr marL="0" indent="0">
              <a:buNone/>
            </a:pPr>
            <a:r>
              <a:rPr lang="en-GB" dirty="0"/>
              <a:t>Well, the child was not much the worse, more frightened, according to the Sawbones; and there you might have supposed would be an end to it. But there was one curious circumstance. I had taken a loathing to my gentleman at first sight. So had the child's family, which was only natural. But the doctor's case was what struck me. He was the usual cut-and-dry apothecary, of no particular age and colour, with a strong Edinburgh accent, and about as emotional as a bagpipe. Well, sir, he was like the rest of us; every time he looked at my prisoner, I saw that Sawbones turn sick and white with the desire to kill him.</a:t>
            </a:r>
          </a:p>
        </p:txBody>
      </p:sp>
      <p:sp>
        <p:nvSpPr>
          <p:cNvPr id="4" name="TextBox 3"/>
          <p:cNvSpPr txBox="1"/>
          <p:nvPr/>
        </p:nvSpPr>
        <p:spPr>
          <a:xfrm>
            <a:off x="409433" y="5131558"/>
            <a:ext cx="11177516" cy="830997"/>
          </a:xfrm>
          <a:prstGeom prst="rect">
            <a:avLst/>
          </a:prstGeom>
          <a:noFill/>
        </p:spPr>
        <p:txBody>
          <a:bodyPr wrap="square" rtlCol="0">
            <a:spAutoFit/>
          </a:bodyPr>
          <a:lstStyle/>
          <a:p>
            <a:r>
              <a:rPr lang="en-GB" sz="2400" b="1" dirty="0"/>
              <a:t>1. In these lines, identify the phrase that shows Enfield dislikes the man who trampled the child.</a:t>
            </a:r>
          </a:p>
        </p:txBody>
      </p:sp>
      <p:sp>
        <p:nvSpPr>
          <p:cNvPr id="5" name="TextBox 4"/>
          <p:cNvSpPr txBox="1"/>
          <p:nvPr/>
        </p:nvSpPr>
        <p:spPr>
          <a:xfrm>
            <a:off x="409433" y="6086901"/>
            <a:ext cx="8816453" cy="461665"/>
          </a:xfrm>
          <a:prstGeom prst="rect">
            <a:avLst/>
          </a:prstGeom>
          <a:noFill/>
        </p:spPr>
        <p:txBody>
          <a:bodyPr wrap="square" rtlCol="0">
            <a:spAutoFit/>
          </a:bodyPr>
          <a:lstStyle/>
          <a:p>
            <a:r>
              <a:rPr lang="en-GB" sz="2400" b="1" dirty="0"/>
              <a:t>A: I had taken a loathing to my gentleman [at first sight.]</a:t>
            </a:r>
          </a:p>
        </p:txBody>
      </p:sp>
      <p:pic>
        <p:nvPicPr>
          <p:cNvPr id="6" name="Picture 5">
            <a:extLst>
              <a:ext uri="{FF2B5EF4-FFF2-40B4-BE49-F238E27FC236}">
                <a16:creationId xmlns="" xmlns:a16="http://schemas.microsoft.com/office/drawing/2014/main" id="{078CAD09-8732-4D12-8946-DB7F2EC155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212475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72105"/>
          </a:xfrm>
        </p:spPr>
        <p:txBody>
          <a:bodyPr>
            <a:normAutofit/>
          </a:bodyPr>
          <a:lstStyle/>
          <a:p>
            <a:r>
              <a:rPr lang="en-GB" sz="3200" b="1" i="1" dirty="0"/>
              <a:t>A Christmas Carol </a:t>
            </a:r>
            <a:r>
              <a:rPr lang="en-GB" sz="3200" b="1" dirty="0"/>
              <a:t>by Charles Dickens</a:t>
            </a:r>
          </a:p>
        </p:txBody>
      </p:sp>
      <p:sp>
        <p:nvSpPr>
          <p:cNvPr id="3" name="Content Placeholder 2"/>
          <p:cNvSpPr>
            <a:spLocks noGrp="1"/>
          </p:cNvSpPr>
          <p:nvPr>
            <p:ph idx="1"/>
          </p:nvPr>
        </p:nvSpPr>
        <p:spPr>
          <a:xfrm>
            <a:off x="838200" y="1156885"/>
            <a:ext cx="10515600" cy="2923796"/>
          </a:xfrm>
        </p:spPr>
        <p:txBody>
          <a:bodyPr/>
          <a:lstStyle/>
          <a:p>
            <a:pPr marL="0" indent="0">
              <a:buNone/>
            </a:pPr>
            <a:r>
              <a:rPr lang="en-GB" dirty="0"/>
              <a:t>The door of Scrooge's counting-house was open that he might keep his eye upon his clerk, who in a dismal little cell beyond, a sort of tank, was copying letters. Scrooge had a very small fire, but the clerk's fire was so very much smaller that it looked like one coal. But he couldn't replenish it, for Scrooge kept the coal-box in his own room; and so surely as the clerk came in with the shovel, the master predicted that it would be necessary for them to part. </a:t>
            </a:r>
          </a:p>
        </p:txBody>
      </p:sp>
      <p:sp>
        <p:nvSpPr>
          <p:cNvPr id="4" name="TextBox 3"/>
          <p:cNvSpPr txBox="1"/>
          <p:nvPr/>
        </p:nvSpPr>
        <p:spPr>
          <a:xfrm>
            <a:off x="838200" y="4435522"/>
            <a:ext cx="10039066" cy="830997"/>
          </a:xfrm>
          <a:prstGeom prst="rect">
            <a:avLst/>
          </a:prstGeom>
          <a:noFill/>
        </p:spPr>
        <p:txBody>
          <a:bodyPr wrap="square" rtlCol="0">
            <a:spAutoFit/>
          </a:bodyPr>
          <a:lstStyle/>
          <a:p>
            <a:r>
              <a:rPr lang="en-GB" sz="2400" b="1" dirty="0"/>
              <a:t>1. In these lines, identify the phrase which shows that Scrooge liked to monitor his clerk. </a:t>
            </a:r>
          </a:p>
        </p:txBody>
      </p:sp>
      <p:sp>
        <p:nvSpPr>
          <p:cNvPr id="5" name="TextBox 4"/>
          <p:cNvSpPr txBox="1"/>
          <p:nvPr/>
        </p:nvSpPr>
        <p:spPr>
          <a:xfrm>
            <a:off x="838200" y="5266519"/>
            <a:ext cx="7882719" cy="461665"/>
          </a:xfrm>
          <a:prstGeom prst="rect">
            <a:avLst/>
          </a:prstGeom>
          <a:noFill/>
        </p:spPr>
        <p:txBody>
          <a:bodyPr wrap="square" rtlCol="0">
            <a:spAutoFit/>
          </a:bodyPr>
          <a:lstStyle/>
          <a:p>
            <a:r>
              <a:rPr lang="en-GB" sz="2400" b="1" dirty="0"/>
              <a:t>A: He might keep an eye upon his clerk</a:t>
            </a:r>
          </a:p>
        </p:txBody>
      </p:sp>
      <p:pic>
        <p:nvPicPr>
          <p:cNvPr id="6" name="Picture 5">
            <a:extLst>
              <a:ext uri="{FF2B5EF4-FFF2-40B4-BE49-F238E27FC236}">
                <a16:creationId xmlns="" xmlns:a16="http://schemas.microsoft.com/office/drawing/2014/main" id="{05E064A2-A194-4DF8-BF5F-8ACD452DBD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3888107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835" y="365125"/>
            <a:ext cx="10733965" cy="672105"/>
          </a:xfrm>
        </p:spPr>
        <p:txBody>
          <a:bodyPr>
            <a:normAutofit/>
          </a:bodyPr>
          <a:lstStyle/>
          <a:p>
            <a:r>
              <a:rPr lang="en-GB" sz="3200" b="1" i="1" dirty="0"/>
              <a:t>Pride and Prejudice </a:t>
            </a:r>
            <a:r>
              <a:rPr lang="en-GB" sz="3200" b="1" dirty="0"/>
              <a:t>by Jane Austen</a:t>
            </a:r>
          </a:p>
        </p:txBody>
      </p:sp>
      <p:sp>
        <p:nvSpPr>
          <p:cNvPr id="3" name="Content Placeholder 2"/>
          <p:cNvSpPr>
            <a:spLocks noGrp="1"/>
          </p:cNvSpPr>
          <p:nvPr>
            <p:ph idx="1"/>
          </p:nvPr>
        </p:nvSpPr>
        <p:spPr>
          <a:xfrm>
            <a:off x="619835" y="1211476"/>
            <a:ext cx="11140756" cy="3440423"/>
          </a:xfrm>
        </p:spPr>
        <p:txBody>
          <a:bodyPr/>
          <a:lstStyle/>
          <a:p>
            <a:pPr marL="0" indent="0">
              <a:buNone/>
            </a:pPr>
            <a:r>
              <a:rPr lang="en-GB" dirty="0"/>
              <a:t>Mr Darcy soon drew the attention of the room by his fine, tall person, handsome features, noble mien, and the report which was in general circulation within five minutes after his entrance, of his having ten thousand a year. The gentlemen pronounced him to be a fine figure of a man, the ladies declared he was much handsomer than Mr Bingley, and he was looked at with great admiration for about half the evening, till his manners gave a disgust which turned the tide of his popularity; for he was discovered to be proud; to be above his company, and above being pleased.</a:t>
            </a:r>
          </a:p>
        </p:txBody>
      </p:sp>
      <p:sp>
        <p:nvSpPr>
          <p:cNvPr id="4" name="TextBox 3"/>
          <p:cNvSpPr txBox="1"/>
          <p:nvPr/>
        </p:nvSpPr>
        <p:spPr>
          <a:xfrm>
            <a:off x="619835" y="4802016"/>
            <a:ext cx="10390162" cy="461665"/>
          </a:xfrm>
          <a:prstGeom prst="rect">
            <a:avLst/>
          </a:prstGeom>
          <a:noFill/>
        </p:spPr>
        <p:txBody>
          <a:bodyPr wrap="square" rtlCol="0">
            <a:spAutoFit/>
          </a:bodyPr>
          <a:lstStyle/>
          <a:p>
            <a:r>
              <a:rPr lang="en-GB" sz="2400" b="1" dirty="0"/>
              <a:t>1. In these lines, identify a phrase which shows that Mr Darcy is good-looking.</a:t>
            </a:r>
          </a:p>
        </p:txBody>
      </p:sp>
      <p:sp>
        <p:nvSpPr>
          <p:cNvPr id="5" name="TextBox 4"/>
          <p:cNvSpPr txBox="1"/>
          <p:nvPr/>
        </p:nvSpPr>
        <p:spPr>
          <a:xfrm>
            <a:off x="619835" y="5263681"/>
            <a:ext cx="7792645" cy="1200329"/>
          </a:xfrm>
          <a:prstGeom prst="rect">
            <a:avLst/>
          </a:prstGeom>
          <a:noFill/>
        </p:spPr>
        <p:txBody>
          <a:bodyPr wrap="square" rtlCol="0">
            <a:spAutoFit/>
          </a:bodyPr>
          <a:lstStyle/>
          <a:p>
            <a:r>
              <a:rPr lang="en-GB" sz="2400" b="1" dirty="0"/>
              <a:t>A: handsome features</a:t>
            </a:r>
          </a:p>
          <a:p>
            <a:r>
              <a:rPr lang="en-GB" sz="2400" b="1" dirty="0"/>
              <a:t>     he was much handsomer than Mr. Bingley</a:t>
            </a:r>
          </a:p>
          <a:p>
            <a:r>
              <a:rPr lang="en-GB" sz="2400" b="1" dirty="0"/>
              <a:t>     he was looked at with great admiration</a:t>
            </a:r>
          </a:p>
        </p:txBody>
      </p:sp>
      <p:pic>
        <p:nvPicPr>
          <p:cNvPr id="6" name="Picture 5">
            <a:extLst>
              <a:ext uri="{FF2B5EF4-FFF2-40B4-BE49-F238E27FC236}">
                <a16:creationId xmlns="" xmlns:a16="http://schemas.microsoft.com/office/drawing/2014/main" id="{13A139AC-19CF-4C70-ADC8-1A44BF94E0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26602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352"/>
            <a:ext cx="10515600" cy="713048"/>
          </a:xfrm>
        </p:spPr>
        <p:txBody>
          <a:bodyPr/>
          <a:lstStyle/>
          <a:p>
            <a:r>
              <a:rPr lang="en-GB" sz="3200" b="1" i="1" dirty="0"/>
              <a:t>Silas </a:t>
            </a:r>
            <a:r>
              <a:rPr lang="en-GB" sz="3200" b="1" i="1" dirty="0" err="1"/>
              <a:t>Marner</a:t>
            </a:r>
            <a:r>
              <a:rPr lang="en-GB" sz="3200" b="1" i="1" dirty="0"/>
              <a:t> </a:t>
            </a:r>
            <a:r>
              <a:rPr lang="en-GB" sz="3200" b="1" dirty="0"/>
              <a:t>by George Eliot</a:t>
            </a:r>
          </a:p>
        </p:txBody>
      </p:sp>
      <p:sp>
        <p:nvSpPr>
          <p:cNvPr id="3" name="Content Placeholder 2"/>
          <p:cNvSpPr>
            <a:spLocks noGrp="1"/>
          </p:cNvSpPr>
          <p:nvPr>
            <p:ph idx="1"/>
          </p:nvPr>
        </p:nvSpPr>
        <p:spPr>
          <a:xfrm>
            <a:off x="838200" y="914401"/>
            <a:ext cx="10001435" cy="3220872"/>
          </a:xfrm>
        </p:spPr>
        <p:txBody>
          <a:bodyPr/>
          <a:lstStyle/>
          <a:p>
            <a:pPr marL="0" indent="0">
              <a:buNone/>
            </a:pPr>
            <a:r>
              <a:rPr lang="en-GB" dirty="0"/>
              <a:t>The questionable sound of Silas's loom, so unlike the natural cheerful trotting of the winnowing-machine, or the simpler rhythm of the flail, had a half-fearful fascination for the </a:t>
            </a:r>
            <a:r>
              <a:rPr lang="en-GB" dirty="0" err="1"/>
              <a:t>Raveloe</a:t>
            </a:r>
            <a:r>
              <a:rPr lang="en-GB" dirty="0"/>
              <a:t> boys, who would often leave off their nutting or birds'-nesting to peep in at the window of the stone cottage, counterbalancing a certain awe at the mysterious action of the loom, by a pleasant sense of scornful superiority, drawn from the mockery of its alternating noises, along with the bent, tread-mill attitude of the weaver.</a:t>
            </a:r>
          </a:p>
        </p:txBody>
      </p:sp>
      <p:sp>
        <p:nvSpPr>
          <p:cNvPr id="4" name="TextBox 3"/>
          <p:cNvSpPr txBox="1"/>
          <p:nvPr/>
        </p:nvSpPr>
        <p:spPr>
          <a:xfrm>
            <a:off x="838200" y="4339988"/>
            <a:ext cx="10001435" cy="830997"/>
          </a:xfrm>
          <a:prstGeom prst="rect">
            <a:avLst/>
          </a:prstGeom>
          <a:noFill/>
        </p:spPr>
        <p:txBody>
          <a:bodyPr wrap="square" rtlCol="0">
            <a:spAutoFit/>
          </a:bodyPr>
          <a:lstStyle/>
          <a:p>
            <a:r>
              <a:rPr lang="en-GB" sz="2400" b="1" dirty="0"/>
              <a:t>1. In these lines, identify a phrase which shows the </a:t>
            </a:r>
            <a:r>
              <a:rPr lang="en-GB" sz="2400" b="1" dirty="0" err="1"/>
              <a:t>Raveloe</a:t>
            </a:r>
            <a:r>
              <a:rPr lang="en-GB" sz="2400" b="1" dirty="0"/>
              <a:t> boys are curious about the loom.</a:t>
            </a:r>
          </a:p>
        </p:txBody>
      </p:sp>
      <p:sp>
        <p:nvSpPr>
          <p:cNvPr id="5" name="TextBox 4"/>
          <p:cNvSpPr txBox="1"/>
          <p:nvPr/>
        </p:nvSpPr>
        <p:spPr>
          <a:xfrm>
            <a:off x="838200" y="5104660"/>
            <a:ext cx="8988187" cy="1200329"/>
          </a:xfrm>
          <a:prstGeom prst="rect">
            <a:avLst/>
          </a:prstGeom>
          <a:noFill/>
        </p:spPr>
        <p:txBody>
          <a:bodyPr wrap="square" rtlCol="0">
            <a:spAutoFit/>
          </a:bodyPr>
          <a:lstStyle/>
          <a:p>
            <a:r>
              <a:rPr lang="en-GB" sz="2400" b="1" dirty="0"/>
              <a:t>A: had a half-fearful fascination [for the </a:t>
            </a:r>
            <a:r>
              <a:rPr lang="en-GB" sz="2400" b="1" dirty="0" err="1"/>
              <a:t>Raveloe</a:t>
            </a:r>
            <a:r>
              <a:rPr lang="en-GB" sz="2400" b="1" dirty="0"/>
              <a:t> boys]</a:t>
            </a:r>
          </a:p>
          <a:p>
            <a:r>
              <a:rPr lang="en-GB" sz="2400" b="1" dirty="0"/>
              <a:t>     peep in at the window</a:t>
            </a:r>
          </a:p>
          <a:p>
            <a:r>
              <a:rPr lang="en-GB" sz="2400" b="1" dirty="0"/>
              <a:t>     a certain awe at the mysterious action of the loom</a:t>
            </a:r>
          </a:p>
        </p:txBody>
      </p:sp>
      <p:pic>
        <p:nvPicPr>
          <p:cNvPr id="6" name="Picture 5">
            <a:extLst>
              <a:ext uri="{FF2B5EF4-FFF2-40B4-BE49-F238E27FC236}">
                <a16:creationId xmlns="" xmlns:a16="http://schemas.microsoft.com/office/drawing/2014/main" id="{6425E4A9-ABE9-4EB0-AA5B-50190B78E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109310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4483"/>
          </a:xfrm>
        </p:spPr>
        <p:txBody>
          <a:bodyPr/>
          <a:lstStyle/>
          <a:p>
            <a:r>
              <a:rPr lang="en-GB" sz="3200" b="1" i="1" dirty="0"/>
              <a:t>Frankenstein</a:t>
            </a:r>
            <a:r>
              <a:rPr lang="en-GB" sz="3200" b="1" dirty="0"/>
              <a:t> by Mary Shelley</a:t>
            </a:r>
          </a:p>
        </p:txBody>
      </p:sp>
      <p:sp>
        <p:nvSpPr>
          <p:cNvPr id="3" name="Content Placeholder 2"/>
          <p:cNvSpPr>
            <a:spLocks noGrp="1"/>
          </p:cNvSpPr>
          <p:nvPr>
            <p:ph idx="1"/>
          </p:nvPr>
        </p:nvSpPr>
        <p:spPr>
          <a:xfrm>
            <a:off x="838200" y="1479396"/>
            <a:ext cx="10515600" cy="2828262"/>
          </a:xfrm>
        </p:spPr>
        <p:txBody>
          <a:bodyPr/>
          <a:lstStyle/>
          <a:p>
            <a:pPr marL="0" indent="0">
              <a:buNone/>
            </a:pPr>
            <a:r>
              <a:rPr lang="en-GB" dirty="0"/>
              <a:t>His property was confiscated; his child became an orphan and a beggar. She continued with her foster parents and bloomed in their rude abode, fairer than a garden rose among dark-leaved brambles. When my father returned from Milan, he found playing with me in the hall of our villa a child fairer than pictured cherub – a creature who seemed to shed radiance from her looks and whose form and motions were lighter than the chamois of the hills. </a:t>
            </a:r>
          </a:p>
        </p:txBody>
      </p:sp>
      <p:sp>
        <p:nvSpPr>
          <p:cNvPr id="4" name="TextBox 3"/>
          <p:cNvSpPr txBox="1"/>
          <p:nvPr/>
        </p:nvSpPr>
        <p:spPr>
          <a:xfrm>
            <a:off x="838200" y="4597446"/>
            <a:ext cx="10994409" cy="830997"/>
          </a:xfrm>
          <a:prstGeom prst="rect">
            <a:avLst/>
          </a:prstGeom>
          <a:noFill/>
        </p:spPr>
        <p:txBody>
          <a:bodyPr wrap="square" rtlCol="0">
            <a:spAutoFit/>
          </a:bodyPr>
          <a:lstStyle/>
          <a:p>
            <a:r>
              <a:rPr lang="en-GB" sz="2400" b="1" dirty="0"/>
              <a:t>1. In these lines, identify the phrase which explains why the child ended up in poverty.</a:t>
            </a:r>
          </a:p>
        </p:txBody>
      </p:sp>
      <p:sp>
        <p:nvSpPr>
          <p:cNvPr id="5" name="TextBox 4"/>
          <p:cNvSpPr txBox="1"/>
          <p:nvPr/>
        </p:nvSpPr>
        <p:spPr>
          <a:xfrm>
            <a:off x="838200" y="5540991"/>
            <a:ext cx="8292152" cy="461665"/>
          </a:xfrm>
          <a:prstGeom prst="rect">
            <a:avLst/>
          </a:prstGeom>
          <a:noFill/>
        </p:spPr>
        <p:txBody>
          <a:bodyPr wrap="square" rtlCol="0">
            <a:spAutoFit/>
          </a:bodyPr>
          <a:lstStyle/>
          <a:p>
            <a:r>
              <a:rPr lang="en-GB" sz="2400" b="1" dirty="0"/>
              <a:t>A: His property was confiscated</a:t>
            </a:r>
          </a:p>
        </p:txBody>
      </p:sp>
      <p:pic>
        <p:nvPicPr>
          <p:cNvPr id="6" name="Picture 5">
            <a:extLst>
              <a:ext uri="{FF2B5EF4-FFF2-40B4-BE49-F238E27FC236}">
                <a16:creationId xmlns="" xmlns:a16="http://schemas.microsoft.com/office/drawing/2014/main" id="{85B774C9-7A8F-438A-92E9-086ED31491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7019" y="6091673"/>
            <a:ext cx="1447786" cy="561104"/>
          </a:xfrm>
          <a:prstGeom prst="rect">
            <a:avLst/>
          </a:prstGeom>
        </p:spPr>
      </p:pic>
    </p:spTree>
    <p:extLst>
      <p:ext uri="{BB962C8B-B14F-4D97-AF65-F5344CB8AC3E}">
        <p14:creationId xmlns:p14="http://schemas.microsoft.com/office/powerpoint/2010/main" val="156020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TotalTime>
  <Words>2714</Words>
  <Application>Microsoft Office PowerPoint</Application>
  <PresentationFormat>Widescreen</PresentationFormat>
  <Paragraphs>115</Paragraphs>
  <Slides>17</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Times New Roman</vt:lpstr>
      <vt:lpstr>Office Theme</vt:lpstr>
      <vt:lpstr>Pearson</vt:lpstr>
      <vt:lpstr>Week 10 –  Short-answer questions    </vt:lpstr>
      <vt:lpstr>Paper 1 – Question 1 –AO1 – 1 Mark</vt:lpstr>
      <vt:lpstr>Jane Eyre by Charlotte Bronte  </vt:lpstr>
      <vt:lpstr> Great Expectations by Charles Dickens  </vt:lpstr>
      <vt:lpstr>The Strange Case of Dr Jekyll and Mr Hyde by Robert Louis Stevenson</vt:lpstr>
      <vt:lpstr>A Christmas Carol by Charles Dickens</vt:lpstr>
      <vt:lpstr>Pride and Prejudice by Jane Austen</vt:lpstr>
      <vt:lpstr>Silas Marner by George Eliot</vt:lpstr>
      <vt:lpstr>Frankenstein by Mary Shelley</vt:lpstr>
      <vt:lpstr>Paper 1 – Question 2 –AO1 – 2 Marks</vt:lpstr>
      <vt:lpstr> Jane Eyre by Charlotte Bronte </vt:lpstr>
      <vt:lpstr>Great Expectations by Charles Dickens</vt:lpstr>
      <vt:lpstr>The Strange Case of Dr Jekyll and Mr Hyde by Robert Louis Stevenson</vt:lpstr>
      <vt:lpstr>A Christmas Carol by Charles Dickens</vt:lpstr>
      <vt:lpstr>Pride and Prejudice by Jane Austen</vt:lpstr>
      <vt:lpstr>Silas Marner by George Eliot</vt:lpstr>
      <vt:lpstr>Frankenstein by Mary Shelley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Mark Questions</dc:title>
  <dc:creator>Rebecca White</dc:creator>
  <cp:lastModifiedBy>Slade, Liz</cp:lastModifiedBy>
  <cp:revision>28</cp:revision>
  <cp:lastPrinted>2017-05-25T10:00:08Z</cp:lastPrinted>
  <dcterms:created xsi:type="dcterms:W3CDTF">2017-04-21T10:48:47Z</dcterms:created>
  <dcterms:modified xsi:type="dcterms:W3CDTF">2017-08-31T15:30:36Z</dcterms:modified>
</cp:coreProperties>
</file>